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76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5" r:id="rId16"/>
    <p:sldId id="433" r:id="rId17"/>
    <p:sldId id="439" r:id="rId18"/>
    <p:sldId id="450" r:id="rId19"/>
    <p:sldId id="434" r:id="rId20"/>
    <p:sldId id="449" r:id="rId21"/>
    <p:sldId id="441" r:id="rId22"/>
    <p:sldId id="444" r:id="rId23"/>
    <p:sldId id="443" r:id="rId24"/>
    <p:sldId id="445" r:id="rId25"/>
    <p:sldId id="446" r:id="rId26"/>
    <p:sldId id="44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9EE"/>
    <a:srgbClr val="9EFFF1"/>
    <a:srgbClr val="378277"/>
    <a:srgbClr val="ADFFB0"/>
    <a:srgbClr val="0000FF"/>
    <a:srgbClr val="4D7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5298" autoAdjust="0"/>
  </p:normalViewPr>
  <p:slideViewPr>
    <p:cSldViewPr snapToGrid="0">
      <p:cViewPr varScale="1">
        <p:scale>
          <a:sx n="63" d="100"/>
          <a:sy n="63" d="100"/>
        </p:scale>
        <p:origin x="1044" y="10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AE3A-9958-4E5D-8D25-5D3DB48C8FF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BA262-618E-4143-9059-106603F6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1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A262-618E-4143-9059-106603F6F6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A262-618E-4143-9059-106603F6F6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9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7618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234D-08B3-4415-B172-F1C0B284E6E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91F-FF23-46E4-A08F-826FBA0F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234D-08B3-4415-B172-F1C0B284E6E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91F-FF23-46E4-A08F-826FBA0F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234D-08B3-4415-B172-F1C0B284E6E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91F-FF23-46E4-A08F-826FBA0F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159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234D-08B3-4415-B172-F1C0B284E6E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91F-FF23-46E4-A08F-826FBA0F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234D-08B3-4415-B172-F1C0B284E6E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91F-FF23-46E4-A08F-826FBA0F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1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234D-08B3-4415-B172-F1C0B284E6E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91F-FF23-46E4-A08F-826FBA0F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750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82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22191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82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22191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234D-08B3-4415-B172-F1C0B284E6E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91F-FF23-46E4-A08F-826FBA0F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8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3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234D-08B3-4415-B172-F1C0B284E6E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91F-FF23-46E4-A08F-826FBA0F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5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234D-08B3-4415-B172-F1C0B284E6E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91F-FF23-46E4-A08F-826FBA0F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5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234D-08B3-4415-B172-F1C0B284E6E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91F-FF23-46E4-A08F-826FBA0F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234D-08B3-4415-B172-F1C0B284E6E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91F-FF23-46E4-A08F-826FBA0F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7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0234D-08B3-4415-B172-F1C0B284E6E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191F-FF23-46E4-A08F-826FBA0F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jpe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6.png"/><Relationship Id="rId18" Type="http://schemas.openxmlformats.org/officeDocument/2006/relationships/image" Target="../media/image47.png"/><Relationship Id="rId3" Type="http://schemas.openxmlformats.org/officeDocument/2006/relationships/image" Target="../media/image35.png"/><Relationship Id="rId21" Type="http://schemas.openxmlformats.org/officeDocument/2006/relationships/image" Target="../media/image50.png"/><Relationship Id="rId7" Type="http://schemas.openxmlformats.org/officeDocument/2006/relationships/image" Target="../media/image30.jpeg"/><Relationship Id="rId12" Type="http://schemas.openxmlformats.org/officeDocument/2006/relationships/image" Target="../media/image31.jpeg"/><Relationship Id="rId17" Type="http://schemas.openxmlformats.org/officeDocument/2006/relationships/image" Target="../media/image46.png"/><Relationship Id="rId16" Type="http://schemas.openxmlformats.org/officeDocument/2006/relationships/image" Target="../media/image33.jpe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19" Type="http://schemas.openxmlformats.org/officeDocument/2006/relationships/image" Target="../media/image48.png"/><Relationship Id="rId9" Type="http://schemas.openxmlformats.org/officeDocument/2006/relationships/image" Target="../media/image41.png"/><Relationship Id="rId14" Type="http://schemas.openxmlformats.org/officeDocument/2006/relationships/image" Target="../media/image32.jpeg"/><Relationship Id="rId2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45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2.png"/><Relationship Id="rId23" Type="http://schemas.openxmlformats.org/officeDocument/2006/relationships/image" Target="../media/image32.jpeg"/><Relationship Id="rId19" Type="http://schemas.openxmlformats.org/officeDocument/2006/relationships/image" Target="../media/image51.png"/><Relationship Id="rId2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2.jpeg"/><Relationship Id="rId18" Type="http://schemas.openxmlformats.org/officeDocument/2006/relationships/image" Target="../media/image68.png"/><Relationship Id="rId3" Type="http://schemas.openxmlformats.org/officeDocument/2006/relationships/image" Target="../media/image29.jpeg"/><Relationship Id="rId21" Type="http://schemas.openxmlformats.org/officeDocument/2006/relationships/image" Target="../media/image40.jpeg"/><Relationship Id="rId7" Type="http://schemas.openxmlformats.org/officeDocument/2006/relationships/image" Target="../media/image31.jpeg"/><Relationship Id="rId12" Type="http://schemas.openxmlformats.org/officeDocument/2006/relationships/image" Target="../media/image63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41.png"/><Relationship Id="rId19" Type="http://schemas.openxmlformats.org/officeDocument/2006/relationships/image" Target="../media/image69.png"/><Relationship Id="rId4" Type="http://schemas.openxmlformats.org/officeDocument/2006/relationships/image" Target="../media/image580.png"/><Relationship Id="rId9" Type="http://schemas.openxmlformats.org/officeDocument/2006/relationships/image" Target="../media/image61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80.png"/><Relationship Id="rId21" Type="http://schemas.openxmlformats.org/officeDocument/2006/relationships/image" Target="../media/image72.png"/><Relationship Id="rId7" Type="http://schemas.openxmlformats.org/officeDocument/2006/relationships/image" Target="../media/image30.jpeg"/><Relationship Id="rId12" Type="http://schemas.openxmlformats.org/officeDocument/2006/relationships/image" Target="../media/image32.jpeg"/><Relationship Id="rId17" Type="http://schemas.openxmlformats.org/officeDocument/2006/relationships/image" Target="../media/image68.png"/><Relationship Id="rId2" Type="http://schemas.openxmlformats.org/officeDocument/2006/relationships/image" Target="../media/image29.jpe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63.png"/><Relationship Id="rId24" Type="http://schemas.openxmlformats.org/officeDocument/2006/relationships/image" Target="../media/image40.jpeg"/><Relationship Id="rId5" Type="http://schemas.openxmlformats.org/officeDocument/2006/relationships/image" Target="../media/image60.png"/><Relationship Id="rId15" Type="http://schemas.openxmlformats.org/officeDocument/2006/relationships/image" Target="../media/image66.png"/><Relationship Id="rId23" Type="http://schemas.openxmlformats.org/officeDocument/2006/relationships/image" Target="../media/image41.jpeg"/><Relationship Id="rId10" Type="http://schemas.openxmlformats.org/officeDocument/2006/relationships/image" Target="../media/image62.png"/><Relationship Id="rId19" Type="http://schemas.openxmlformats.org/officeDocument/2006/relationships/image" Target="../media/image70.png"/><Relationship Id="rId4" Type="http://schemas.openxmlformats.org/officeDocument/2006/relationships/image" Target="../media/image59.png"/><Relationship Id="rId9" Type="http://schemas.openxmlformats.org/officeDocument/2006/relationships/image" Target="../media/image41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7.png"/><Relationship Id="rId7" Type="http://schemas.openxmlformats.org/officeDocument/2006/relationships/image" Target="../media/image7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0.jpeg"/><Relationship Id="rId5" Type="http://schemas.openxmlformats.org/officeDocument/2006/relationships/image" Target="../media/image75.png"/><Relationship Id="rId10" Type="http://schemas.openxmlformats.org/officeDocument/2006/relationships/image" Target="../media/image59.jpeg"/><Relationship Id="rId4" Type="http://schemas.openxmlformats.org/officeDocument/2006/relationships/image" Target="../media/image58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1.jpeg"/><Relationship Id="rId7" Type="http://schemas.openxmlformats.org/officeDocument/2006/relationships/image" Target="../media/image8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76.jpeg"/><Relationship Id="rId5" Type="http://schemas.openxmlformats.org/officeDocument/2006/relationships/image" Target="../media/image74.png"/><Relationship Id="rId10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Relationship Id="rId14" Type="http://schemas.openxmlformats.org/officeDocument/2006/relationships/image" Target="../media/image9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8" Type="http://schemas.openxmlformats.org/officeDocument/2006/relationships/image" Target="../media/image48.png"/><Relationship Id="rId3" Type="http://schemas.openxmlformats.org/officeDocument/2006/relationships/image" Target="../media/image104.png"/><Relationship Id="rId21" Type="http://schemas.openxmlformats.org/officeDocument/2006/relationships/image" Target="../media/image51.png"/><Relationship Id="rId7" Type="http://schemas.openxmlformats.org/officeDocument/2006/relationships/image" Target="../media/image102.png"/><Relationship Id="rId12" Type="http://schemas.openxmlformats.org/officeDocument/2006/relationships/image" Target="../media/image32.jpeg"/><Relationship Id="rId17" Type="http://schemas.openxmlformats.org/officeDocument/2006/relationships/image" Target="../media/image47.png"/><Relationship Id="rId2" Type="http://schemas.openxmlformats.org/officeDocument/2006/relationships/image" Target="../media/image29.jpe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420.png"/><Relationship Id="rId5" Type="http://schemas.openxmlformats.org/officeDocument/2006/relationships/image" Target="../media/image37.png"/><Relationship Id="rId15" Type="http://schemas.openxmlformats.org/officeDocument/2006/relationships/image" Target="../media/image33.jpe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9" Type="http://schemas.openxmlformats.org/officeDocument/2006/relationships/image" Target="../media/image40.png"/><Relationship Id="rId14" Type="http://schemas.openxmlformats.org/officeDocument/2006/relationships/image" Target="../media/image4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5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17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Gill Sans MT" panose="020B0502020104020203" pitchFamily="34" charset="0"/>
              </a:rPr>
              <a:t>Sensor-independent illumination </a:t>
            </a:r>
            <a:r>
              <a:rPr lang="en-CA" dirty="0">
                <a:latin typeface="Gill Sans MT" panose="020B0502020104020203" pitchFamily="34" charset="0"/>
              </a:rPr>
              <a:t>e</a:t>
            </a:r>
            <a:r>
              <a:rPr lang="en-CA" dirty="0" smtClean="0">
                <a:latin typeface="Gill Sans MT" panose="020B0502020104020203" pitchFamily="34" charset="0"/>
              </a:rPr>
              <a:t>stimation </a:t>
            </a:r>
            <a:r>
              <a:rPr lang="en-CA" dirty="0">
                <a:latin typeface="Gill Sans MT" panose="020B0502020104020203" pitchFamily="34" charset="0"/>
              </a:rPr>
              <a:t>for </a:t>
            </a:r>
            <a:r>
              <a:rPr lang="en-CA" dirty="0" err="1">
                <a:latin typeface="Gill Sans MT" panose="020B0502020104020203" pitchFamily="34" charset="0"/>
              </a:rPr>
              <a:t>DNN</a:t>
            </a:r>
            <a:r>
              <a:rPr lang="en-CA" dirty="0">
                <a:latin typeface="Gill Sans MT" panose="020B0502020104020203" pitchFamily="34" charset="0"/>
              </a:rPr>
              <a:t> </a:t>
            </a:r>
            <a:r>
              <a:rPr lang="en-CA" dirty="0" smtClean="0">
                <a:latin typeface="Gill Sans MT" panose="020B0502020104020203" pitchFamily="34" charset="0"/>
              </a:rPr>
              <a:t>models</a:t>
            </a:r>
            <a:endParaRPr lang="en-US" sz="49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240623"/>
            <a:ext cx="9144000" cy="177678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Mahmoud </a:t>
            </a:r>
            <a:r>
              <a:rPr lang="en-US" sz="3200" dirty="0" err="1" smtClean="0"/>
              <a:t>Afifi</a:t>
            </a:r>
            <a:r>
              <a:rPr lang="en-US" sz="32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/>
              <a:t> and Michael S. </a:t>
            </a:r>
            <a:r>
              <a:rPr lang="en-US" sz="3200" dirty="0" err="1" smtClean="0"/>
              <a:t>Brown</a:t>
            </a:r>
            <a:r>
              <a:rPr lang="en-US" sz="32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3200" dirty="0" smtClean="0"/>
          </a:p>
          <a:p>
            <a:r>
              <a:rPr lang="en-US" sz="2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err="1" smtClean="0"/>
              <a:t>York</a:t>
            </a:r>
            <a:r>
              <a:rPr lang="en-US" sz="2800" dirty="0" smtClean="0"/>
              <a:t> University 		</a:t>
            </a:r>
            <a:r>
              <a:rPr lang="en-US" sz="28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err="1" smtClean="0"/>
              <a:t>Samsung</a:t>
            </a:r>
            <a:r>
              <a:rPr lang="en-US" sz="2800" dirty="0" smtClean="0"/>
              <a:t> AI Center - Toronto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5" y="0"/>
            <a:ext cx="2315926" cy="14566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5439657"/>
            <a:ext cx="2328531" cy="141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395" y="5557260"/>
            <a:ext cx="3749122" cy="15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1717"/>
            <a:ext cx="10515600" cy="1325563"/>
          </a:xfrm>
        </p:spPr>
        <p:txBody>
          <a:bodyPr/>
          <a:lstStyle/>
          <a:p>
            <a:r>
              <a:rPr lang="en-US" dirty="0" err="1" smtClean="0"/>
              <a:t>DNN</a:t>
            </a:r>
            <a:r>
              <a:rPr lang="en-US" dirty="0" smtClean="0"/>
              <a:t>-based approaches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1346090" y="1378840"/>
            <a:ext cx="3152403" cy="4827227"/>
            <a:chOff x="7804718" y="1409195"/>
            <a:chExt cx="3152403" cy="48272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7804718" y="1409195"/>
              <a:ext cx="30676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>
                  <a:latin typeface="+mn-lt"/>
                </a:rPr>
                <a:t>Sensor</a:t>
              </a:r>
            </a:p>
            <a:p>
              <a:r>
                <a:rPr lang="en-CA" sz="1600" dirty="0">
                  <a:latin typeface="+mn-lt"/>
                </a:rPr>
                <a:t>spectral sensitivity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889482" y="1935473"/>
              <a:ext cx="3067639" cy="4300949"/>
              <a:chOff x="7889482" y="1935473"/>
              <a:chExt cx="3067639" cy="430094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396913" y="1974182"/>
                <a:ext cx="2012331" cy="12284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30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3147" y="3249946"/>
                <a:ext cx="2070783" cy="219742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725267" y="3467650"/>
                <a:ext cx="139607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dirty="0" smtClean="0">
                    <a:cs typeface="Arial" panose="020B0604020202020204" pitchFamily="34" charset="0"/>
                  </a:rPr>
                  <a:t>Wavelength</a:t>
                </a:r>
                <a:endParaRPr lang="en-CA" sz="1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7685426" y="2480871"/>
                <a:ext cx="118348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dirty="0" smtClean="0">
                    <a:cs typeface="Arial" panose="020B0604020202020204" pitchFamily="34" charset="0"/>
                  </a:rPr>
                  <a:t>Sensitivity</a:t>
                </a:r>
                <a:endParaRPr lang="en-CA" sz="1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8447963" y="2016084"/>
                <a:ext cx="1953365" cy="1183488"/>
              </a:xfrm>
              <a:custGeom>
                <a:avLst/>
                <a:gdLst>
                  <a:gd name="connsiteX0" fmla="*/ 0 w 3152775"/>
                  <a:gd name="connsiteY0" fmla="*/ 2138362 h 2143125"/>
                  <a:gd name="connsiteX1" fmla="*/ 109537 w 3152775"/>
                  <a:gd name="connsiteY1" fmla="*/ 2119312 h 2143125"/>
                  <a:gd name="connsiteX2" fmla="*/ 176212 w 3152775"/>
                  <a:gd name="connsiteY2" fmla="*/ 2066925 h 2143125"/>
                  <a:gd name="connsiteX3" fmla="*/ 366712 w 3152775"/>
                  <a:gd name="connsiteY3" fmla="*/ 2024062 h 2143125"/>
                  <a:gd name="connsiteX4" fmla="*/ 652462 w 3152775"/>
                  <a:gd name="connsiteY4" fmla="*/ 1833562 h 2143125"/>
                  <a:gd name="connsiteX5" fmla="*/ 695325 w 3152775"/>
                  <a:gd name="connsiteY5" fmla="*/ 1690687 h 2143125"/>
                  <a:gd name="connsiteX6" fmla="*/ 890587 w 3152775"/>
                  <a:gd name="connsiteY6" fmla="*/ 1038225 h 2143125"/>
                  <a:gd name="connsiteX7" fmla="*/ 981075 w 3152775"/>
                  <a:gd name="connsiteY7" fmla="*/ 128587 h 2143125"/>
                  <a:gd name="connsiteX8" fmla="*/ 1066800 w 3152775"/>
                  <a:gd name="connsiteY8" fmla="*/ 347662 h 2143125"/>
                  <a:gd name="connsiteX9" fmla="*/ 1185862 w 3152775"/>
                  <a:gd name="connsiteY9" fmla="*/ 209550 h 2143125"/>
                  <a:gd name="connsiteX10" fmla="*/ 1266825 w 3152775"/>
                  <a:gd name="connsiteY10" fmla="*/ 0 h 2143125"/>
                  <a:gd name="connsiteX11" fmla="*/ 1395412 w 3152775"/>
                  <a:gd name="connsiteY11" fmla="*/ 176212 h 2143125"/>
                  <a:gd name="connsiteX12" fmla="*/ 1500187 w 3152775"/>
                  <a:gd name="connsiteY12" fmla="*/ 309562 h 2143125"/>
                  <a:gd name="connsiteX13" fmla="*/ 1695450 w 3152775"/>
                  <a:gd name="connsiteY13" fmla="*/ 895350 h 2143125"/>
                  <a:gd name="connsiteX14" fmla="*/ 1771650 w 3152775"/>
                  <a:gd name="connsiteY14" fmla="*/ 1438275 h 2143125"/>
                  <a:gd name="connsiteX15" fmla="*/ 1881187 w 3152775"/>
                  <a:gd name="connsiteY15" fmla="*/ 1466850 h 2143125"/>
                  <a:gd name="connsiteX16" fmla="*/ 1966912 w 3152775"/>
                  <a:gd name="connsiteY16" fmla="*/ 1824037 h 2143125"/>
                  <a:gd name="connsiteX17" fmla="*/ 2062162 w 3152775"/>
                  <a:gd name="connsiteY17" fmla="*/ 1962150 h 2143125"/>
                  <a:gd name="connsiteX18" fmla="*/ 2162175 w 3152775"/>
                  <a:gd name="connsiteY18" fmla="*/ 2052637 h 2143125"/>
                  <a:gd name="connsiteX19" fmla="*/ 2381250 w 3152775"/>
                  <a:gd name="connsiteY19" fmla="*/ 2124075 h 2143125"/>
                  <a:gd name="connsiteX20" fmla="*/ 2919412 w 3152775"/>
                  <a:gd name="connsiteY20" fmla="*/ 2143125 h 2143125"/>
                  <a:gd name="connsiteX21" fmla="*/ 3152775 w 3152775"/>
                  <a:gd name="connsiteY21" fmla="*/ 2143125 h 2143125"/>
                  <a:gd name="connsiteX22" fmla="*/ 3152775 w 3152775"/>
                  <a:gd name="connsiteY22" fmla="*/ 2143125 h 214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52775" h="2143125">
                    <a:moveTo>
                      <a:pt x="0" y="2138362"/>
                    </a:moveTo>
                    <a:lnTo>
                      <a:pt x="109537" y="2119312"/>
                    </a:lnTo>
                    <a:lnTo>
                      <a:pt x="176212" y="2066925"/>
                    </a:lnTo>
                    <a:lnTo>
                      <a:pt x="366712" y="2024062"/>
                    </a:lnTo>
                    <a:lnTo>
                      <a:pt x="652462" y="1833562"/>
                    </a:lnTo>
                    <a:lnTo>
                      <a:pt x="695325" y="1690687"/>
                    </a:lnTo>
                    <a:lnTo>
                      <a:pt x="890587" y="1038225"/>
                    </a:lnTo>
                    <a:lnTo>
                      <a:pt x="981075" y="128587"/>
                    </a:lnTo>
                    <a:lnTo>
                      <a:pt x="1066800" y="347662"/>
                    </a:lnTo>
                    <a:lnTo>
                      <a:pt x="1185862" y="209550"/>
                    </a:lnTo>
                    <a:lnTo>
                      <a:pt x="1266825" y="0"/>
                    </a:lnTo>
                    <a:lnTo>
                      <a:pt x="1395412" y="176212"/>
                    </a:lnTo>
                    <a:lnTo>
                      <a:pt x="1500187" y="309562"/>
                    </a:lnTo>
                    <a:lnTo>
                      <a:pt x="1695450" y="895350"/>
                    </a:lnTo>
                    <a:lnTo>
                      <a:pt x="1771650" y="1438275"/>
                    </a:lnTo>
                    <a:lnTo>
                      <a:pt x="1881187" y="1466850"/>
                    </a:lnTo>
                    <a:lnTo>
                      <a:pt x="1966912" y="1824037"/>
                    </a:lnTo>
                    <a:lnTo>
                      <a:pt x="2062162" y="1962150"/>
                    </a:lnTo>
                    <a:lnTo>
                      <a:pt x="2162175" y="2052637"/>
                    </a:lnTo>
                    <a:lnTo>
                      <a:pt x="2381250" y="2124075"/>
                    </a:lnTo>
                    <a:lnTo>
                      <a:pt x="2919412" y="2143125"/>
                    </a:lnTo>
                    <a:lnTo>
                      <a:pt x="3152775" y="2143125"/>
                    </a:lnTo>
                    <a:lnTo>
                      <a:pt x="3152775" y="2143125"/>
                    </a:lnTo>
                  </a:path>
                </a:pathLst>
              </a:custGeom>
              <a:noFill/>
              <a:ln w="19050">
                <a:solidFill>
                  <a:srgbClr val="0BE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0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8459766" y="2536819"/>
                <a:ext cx="1929760" cy="665384"/>
              </a:xfrm>
              <a:custGeom>
                <a:avLst/>
                <a:gdLst>
                  <a:gd name="connsiteX0" fmla="*/ 0 w 3114675"/>
                  <a:gd name="connsiteY0" fmla="*/ 1204912 h 1204912"/>
                  <a:gd name="connsiteX1" fmla="*/ 657225 w 3114675"/>
                  <a:gd name="connsiteY1" fmla="*/ 1204912 h 1204912"/>
                  <a:gd name="connsiteX2" fmla="*/ 995362 w 3114675"/>
                  <a:gd name="connsiteY2" fmla="*/ 1190625 h 1204912"/>
                  <a:gd name="connsiteX3" fmla="*/ 1095375 w 3114675"/>
                  <a:gd name="connsiteY3" fmla="*/ 1119187 h 1204912"/>
                  <a:gd name="connsiteX4" fmla="*/ 1252537 w 3114675"/>
                  <a:gd name="connsiteY4" fmla="*/ 981075 h 1204912"/>
                  <a:gd name="connsiteX5" fmla="*/ 1343025 w 3114675"/>
                  <a:gd name="connsiteY5" fmla="*/ 938212 h 1204912"/>
                  <a:gd name="connsiteX6" fmla="*/ 1462087 w 3114675"/>
                  <a:gd name="connsiteY6" fmla="*/ 976312 h 1204912"/>
                  <a:gd name="connsiteX7" fmla="*/ 1543050 w 3114675"/>
                  <a:gd name="connsiteY7" fmla="*/ 919162 h 1204912"/>
                  <a:gd name="connsiteX8" fmla="*/ 1652587 w 3114675"/>
                  <a:gd name="connsiteY8" fmla="*/ 595312 h 1204912"/>
                  <a:gd name="connsiteX9" fmla="*/ 1752600 w 3114675"/>
                  <a:gd name="connsiteY9" fmla="*/ 523875 h 1204912"/>
                  <a:gd name="connsiteX10" fmla="*/ 1843087 w 3114675"/>
                  <a:gd name="connsiteY10" fmla="*/ 0 h 1204912"/>
                  <a:gd name="connsiteX11" fmla="*/ 2024062 w 3114675"/>
                  <a:gd name="connsiteY11" fmla="*/ 104775 h 1204912"/>
                  <a:gd name="connsiteX12" fmla="*/ 2209800 w 3114675"/>
                  <a:gd name="connsiteY12" fmla="*/ 366712 h 1204912"/>
                  <a:gd name="connsiteX13" fmla="*/ 2366962 w 3114675"/>
                  <a:gd name="connsiteY13" fmla="*/ 671512 h 1204912"/>
                  <a:gd name="connsiteX14" fmla="*/ 2624137 w 3114675"/>
                  <a:gd name="connsiteY14" fmla="*/ 1023937 h 1204912"/>
                  <a:gd name="connsiteX15" fmla="*/ 2728912 w 3114675"/>
                  <a:gd name="connsiteY15" fmla="*/ 1176337 h 1204912"/>
                  <a:gd name="connsiteX16" fmla="*/ 2862262 w 3114675"/>
                  <a:gd name="connsiteY16" fmla="*/ 1195387 h 1204912"/>
                  <a:gd name="connsiteX17" fmla="*/ 3114675 w 3114675"/>
                  <a:gd name="connsiteY17" fmla="*/ 1195387 h 1204912"/>
                  <a:gd name="connsiteX18" fmla="*/ 3114675 w 3114675"/>
                  <a:gd name="connsiteY18" fmla="*/ 1195387 h 120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14675" h="1204912">
                    <a:moveTo>
                      <a:pt x="0" y="1204912"/>
                    </a:moveTo>
                    <a:lnTo>
                      <a:pt x="657225" y="1204912"/>
                    </a:lnTo>
                    <a:lnTo>
                      <a:pt x="995362" y="1190625"/>
                    </a:lnTo>
                    <a:lnTo>
                      <a:pt x="1095375" y="1119187"/>
                    </a:lnTo>
                    <a:lnTo>
                      <a:pt x="1252537" y="981075"/>
                    </a:lnTo>
                    <a:lnTo>
                      <a:pt x="1343025" y="938212"/>
                    </a:lnTo>
                    <a:lnTo>
                      <a:pt x="1462087" y="976312"/>
                    </a:lnTo>
                    <a:lnTo>
                      <a:pt x="1543050" y="919162"/>
                    </a:lnTo>
                    <a:lnTo>
                      <a:pt x="1652587" y="595312"/>
                    </a:lnTo>
                    <a:lnTo>
                      <a:pt x="1752600" y="523875"/>
                    </a:lnTo>
                    <a:lnTo>
                      <a:pt x="1843087" y="0"/>
                    </a:lnTo>
                    <a:lnTo>
                      <a:pt x="2024062" y="104775"/>
                    </a:lnTo>
                    <a:lnTo>
                      <a:pt x="2209800" y="366712"/>
                    </a:lnTo>
                    <a:lnTo>
                      <a:pt x="2366962" y="671512"/>
                    </a:lnTo>
                    <a:lnTo>
                      <a:pt x="2624137" y="1023937"/>
                    </a:lnTo>
                    <a:lnTo>
                      <a:pt x="2728912" y="1176337"/>
                    </a:lnTo>
                    <a:lnTo>
                      <a:pt x="2862262" y="1195387"/>
                    </a:lnTo>
                    <a:lnTo>
                      <a:pt x="3114675" y="1195387"/>
                    </a:lnTo>
                    <a:lnTo>
                      <a:pt x="3114675" y="1195387"/>
                    </a:ln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0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8430259" y="2202811"/>
                <a:ext cx="1926810" cy="1004650"/>
              </a:xfrm>
              <a:custGeom>
                <a:avLst/>
                <a:gdLst>
                  <a:gd name="connsiteX0" fmla="*/ 0 w 3109912"/>
                  <a:gd name="connsiteY0" fmla="*/ 1800225 h 1819275"/>
                  <a:gd name="connsiteX1" fmla="*/ 128587 w 3109912"/>
                  <a:gd name="connsiteY1" fmla="*/ 1624013 h 1819275"/>
                  <a:gd name="connsiteX2" fmla="*/ 200025 w 3109912"/>
                  <a:gd name="connsiteY2" fmla="*/ 928688 h 1819275"/>
                  <a:gd name="connsiteX3" fmla="*/ 414337 w 3109912"/>
                  <a:gd name="connsiteY3" fmla="*/ 238125 h 1819275"/>
                  <a:gd name="connsiteX4" fmla="*/ 547687 w 3109912"/>
                  <a:gd name="connsiteY4" fmla="*/ 157163 h 1819275"/>
                  <a:gd name="connsiteX5" fmla="*/ 633412 w 3109912"/>
                  <a:gd name="connsiteY5" fmla="*/ 0 h 1819275"/>
                  <a:gd name="connsiteX6" fmla="*/ 795337 w 3109912"/>
                  <a:gd name="connsiteY6" fmla="*/ 123825 h 1819275"/>
                  <a:gd name="connsiteX7" fmla="*/ 900112 w 3109912"/>
                  <a:gd name="connsiteY7" fmla="*/ 442913 h 1819275"/>
                  <a:gd name="connsiteX8" fmla="*/ 985837 w 3109912"/>
                  <a:gd name="connsiteY8" fmla="*/ 304800 h 1819275"/>
                  <a:gd name="connsiteX9" fmla="*/ 1171575 w 3109912"/>
                  <a:gd name="connsiteY9" fmla="*/ 1452563 h 1819275"/>
                  <a:gd name="connsiteX10" fmla="*/ 1238250 w 3109912"/>
                  <a:gd name="connsiteY10" fmla="*/ 1585913 h 1819275"/>
                  <a:gd name="connsiteX11" fmla="*/ 1443037 w 3109912"/>
                  <a:gd name="connsiteY11" fmla="*/ 1762125 h 1819275"/>
                  <a:gd name="connsiteX12" fmla="*/ 1800225 w 3109912"/>
                  <a:gd name="connsiteY12" fmla="*/ 1819275 h 1819275"/>
                  <a:gd name="connsiteX13" fmla="*/ 3109912 w 3109912"/>
                  <a:gd name="connsiteY13" fmla="*/ 1800225 h 1819275"/>
                  <a:gd name="connsiteX14" fmla="*/ 3109912 w 3109912"/>
                  <a:gd name="connsiteY14" fmla="*/ 180022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9912" h="1819275">
                    <a:moveTo>
                      <a:pt x="0" y="1800225"/>
                    </a:moveTo>
                    <a:lnTo>
                      <a:pt x="128587" y="1624013"/>
                    </a:lnTo>
                    <a:lnTo>
                      <a:pt x="200025" y="928688"/>
                    </a:lnTo>
                    <a:lnTo>
                      <a:pt x="414337" y="238125"/>
                    </a:lnTo>
                    <a:lnTo>
                      <a:pt x="547687" y="157163"/>
                    </a:lnTo>
                    <a:lnTo>
                      <a:pt x="633412" y="0"/>
                    </a:lnTo>
                    <a:lnTo>
                      <a:pt x="795337" y="123825"/>
                    </a:lnTo>
                    <a:lnTo>
                      <a:pt x="900112" y="442913"/>
                    </a:lnTo>
                    <a:lnTo>
                      <a:pt x="985837" y="304800"/>
                    </a:lnTo>
                    <a:lnTo>
                      <a:pt x="1171575" y="1452563"/>
                    </a:lnTo>
                    <a:lnTo>
                      <a:pt x="1238250" y="1585913"/>
                    </a:lnTo>
                    <a:lnTo>
                      <a:pt x="1443037" y="1762125"/>
                    </a:lnTo>
                    <a:lnTo>
                      <a:pt x="1800225" y="1819275"/>
                    </a:lnTo>
                    <a:lnTo>
                      <a:pt x="3109912" y="1800225"/>
                    </a:lnTo>
                    <a:lnTo>
                      <a:pt x="3109912" y="1800225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384632" y="4489038"/>
                <a:ext cx="2012331" cy="12284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30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0865" y="5764800"/>
                <a:ext cx="2070783" cy="219742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826857" y="5982506"/>
                <a:ext cx="109682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dirty="0" smtClean="0">
                    <a:cs typeface="Arial" panose="020B0604020202020204" pitchFamily="34" charset="0"/>
                  </a:rPr>
                  <a:t>Wavelength</a:t>
                </a:r>
                <a:endParaRPr lang="en-CA" sz="1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7627006" y="4999962"/>
                <a:ext cx="127576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dirty="0" smtClean="0">
                    <a:cs typeface="Arial" panose="020B0604020202020204" pitchFamily="34" charset="0"/>
                  </a:rPr>
                  <a:t>Sensitivity</a:t>
                </a:r>
                <a:endParaRPr lang="en-CA" sz="1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435681" y="4541458"/>
                <a:ext cx="1953365" cy="1172969"/>
              </a:xfrm>
              <a:custGeom>
                <a:avLst/>
                <a:gdLst>
                  <a:gd name="connsiteX0" fmla="*/ 0 w 3152775"/>
                  <a:gd name="connsiteY0" fmla="*/ 2138362 h 2143125"/>
                  <a:gd name="connsiteX1" fmla="*/ 109537 w 3152775"/>
                  <a:gd name="connsiteY1" fmla="*/ 2119312 h 2143125"/>
                  <a:gd name="connsiteX2" fmla="*/ 176212 w 3152775"/>
                  <a:gd name="connsiteY2" fmla="*/ 2066925 h 2143125"/>
                  <a:gd name="connsiteX3" fmla="*/ 366712 w 3152775"/>
                  <a:gd name="connsiteY3" fmla="*/ 2024062 h 2143125"/>
                  <a:gd name="connsiteX4" fmla="*/ 652462 w 3152775"/>
                  <a:gd name="connsiteY4" fmla="*/ 1833562 h 2143125"/>
                  <a:gd name="connsiteX5" fmla="*/ 695325 w 3152775"/>
                  <a:gd name="connsiteY5" fmla="*/ 1690687 h 2143125"/>
                  <a:gd name="connsiteX6" fmla="*/ 890587 w 3152775"/>
                  <a:gd name="connsiteY6" fmla="*/ 1038225 h 2143125"/>
                  <a:gd name="connsiteX7" fmla="*/ 981075 w 3152775"/>
                  <a:gd name="connsiteY7" fmla="*/ 128587 h 2143125"/>
                  <a:gd name="connsiteX8" fmla="*/ 1066800 w 3152775"/>
                  <a:gd name="connsiteY8" fmla="*/ 347662 h 2143125"/>
                  <a:gd name="connsiteX9" fmla="*/ 1185862 w 3152775"/>
                  <a:gd name="connsiteY9" fmla="*/ 209550 h 2143125"/>
                  <a:gd name="connsiteX10" fmla="*/ 1266825 w 3152775"/>
                  <a:gd name="connsiteY10" fmla="*/ 0 h 2143125"/>
                  <a:gd name="connsiteX11" fmla="*/ 1395412 w 3152775"/>
                  <a:gd name="connsiteY11" fmla="*/ 176212 h 2143125"/>
                  <a:gd name="connsiteX12" fmla="*/ 1500187 w 3152775"/>
                  <a:gd name="connsiteY12" fmla="*/ 309562 h 2143125"/>
                  <a:gd name="connsiteX13" fmla="*/ 1695450 w 3152775"/>
                  <a:gd name="connsiteY13" fmla="*/ 895350 h 2143125"/>
                  <a:gd name="connsiteX14" fmla="*/ 1771650 w 3152775"/>
                  <a:gd name="connsiteY14" fmla="*/ 1438275 h 2143125"/>
                  <a:gd name="connsiteX15" fmla="*/ 1881187 w 3152775"/>
                  <a:gd name="connsiteY15" fmla="*/ 1466850 h 2143125"/>
                  <a:gd name="connsiteX16" fmla="*/ 1966912 w 3152775"/>
                  <a:gd name="connsiteY16" fmla="*/ 1824037 h 2143125"/>
                  <a:gd name="connsiteX17" fmla="*/ 2062162 w 3152775"/>
                  <a:gd name="connsiteY17" fmla="*/ 1962150 h 2143125"/>
                  <a:gd name="connsiteX18" fmla="*/ 2162175 w 3152775"/>
                  <a:gd name="connsiteY18" fmla="*/ 2052637 h 2143125"/>
                  <a:gd name="connsiteX19" fmla="*/ 2381250 w 3152775"/>
                  <a:gd name="connsiteY19" fmla="*/ 2124075 h 2143125"/>
                  <a:gd name="connsiteX20" fmla="*/ 2919412 w 3152775"/>
                  <a:gd name="connsiteY20" fmla="*/ 2143125 h 2143125"/>
                  <a:gd name="connsiteX21" fmla="*/ 3152775 w 3152775"/>
                  <a:gd name="connsiteY21" fmla="*/ 2143125 h 2143125"/>
                  <a:gd name="connsiteX22" fmla="*/ 3152775 w 3152775"/>
                  <a:gd name="connsiteY22" fmla="*/ 2143125 h 2143125"/>
                  <a:gd name="connsiteX0" fmla="*/ 0 w 3152775"/>
                  <a:gd name="connsiteY0" fmla="*/ 2138362 h 2143125"/>
                  <a:gd name="connsiteX1" fmla="*/ 109537 w 3152775"/>
                  <a:gd name="connsiteY1" fmla="*/ 2119312 h 2143125"/>
                  <a:gd name="connsiteX2" fmla="*/ 176212 w 3152775"/>
                  <a:gd name="connsiteY2" fmla="*/ 2066925 h 2143125"/>
                  <a:gd name="connsiteX3" fmla="*/ 366712 w 3152775"/>
                  <a:gd name="connsiteY3" fmla="*/ 2024062 h 2143125"/>
                  <a:gd name="connsiteX4" fmla="*/ 652462 w 3152775"/>
                  <a:gd name="connsiteY4" fmla="*/ 1833562 h 2143125"/>
                  <a:gd name="connsiteX5" fmla="*/ 695325 w 3152775"/>
                  <a:gd name="connsiteY5" fmla="*/ 1690687 h 2143125"/>
                  <a:gd name="connsiteX6" fmla="*/ 890587 w 3152775"/>
                  <a:gd name="connsiteY6" fmla="*/ 1038225 h 2143125"/>
                  <a:gd name="connsiteX7" fmla="*/ 981075 w 3152775"/>
                  <a:gd name="connsiteY7" fmla="*/ 128587 h 2143125"/>
                  <a:gd name="connsiteX8" fmla="*/ 1185862 w 3152775"/>
                  <a:gd name="connsiteY8" fmla="*/ 209550 h 2143125"/>
                  <a:gd name="connsiteX9" fmla="*/ 1266825 w 3152775"/>
                  <a:gd name="connsiteY9" fmla="*/ 0 h 2143125"/>
                  <a:gd name="connsiteX10" fmla="*/ 1395412 w 3152775"/>
                  <a:gd name="connsiteY10" fmla="*/ 176212 h 2143125"/>
                  <a:gd name="connsiteX11" fmla="*/ 1500187 w 3152775"/>
                  <a:gd name="connsiteY11" fmla="*/ 309562 h 2143125"/>
                  <a:gd name="connsiteX12" fmla="*/ 1695450 w 3152775"/>
                  <a:gd name="connsiteY12" fmla="*/ 895350 h 2143125"/>
                  <a:gd name="connsiteX13" fmla="*/ 1771650 w 3152775"/>
                  <a:gd name="connsiteY13" fmla="*/ 1438275 h 2143125"/>
                  <a:gd name="connsiteX14" fmla="*/ 1881187 w 3152775"/>
                  <a:gd name="connsiteY14" fmla="*/ 1466850 h 2143125"/>
                  <a:gd name="connsiteX15" fmla="*/ 1966912 w 3152775"/>
                  <a:gd name="connsiteY15" fmla="*/ 1824037 h 2143125"/>
                  <a:gd name="connsiteX16" fmla="*/ 2062162 w 3152775"/>
                  <a:gd name="connsiteY16" fmla="*/ 1962150 h 2143125"/>
                  <a:gd name="connsiteX17" fmla="*/ 2162175 w 3152775"/>
                  <a:gd name="connsiteY17" fmla="*/ 2052637 h 2143125"/>
                  <a:gd name="connsiteX18" fmla="*/ 2381250 w 3152775"/>
                  <a:gd name="connsiteY18" fmla="*/ 2124075 h 2143125"/>
                  <a:gd name="connsiteX19" fmla="*/ 2919412 w 3152775"/>
                  <a:gd name="connsiteY19" fmla="*/ 2143125 h 2143125"/>
                  <a:gd name="connsiteX20" fmla="*/ 3152775 w 3152775"/>
                  <a:gd name="connsiteY20" fmla="*/ 2143125 h 2143125"/>
                  <a:gd name="connsiteX21" fmla="*/ 3152775 w 3152775"/>
                  <a:gd name="connsiteY21" fmla="*/ 2143125 h 2143125"/>
                  <a:gd name="connsiteX0" fmla="*/ 0 w 3152775"/>
                  <a:gd name="connsiteY0" fmla="*/ 2138362 h 2143125"/>
                  <a:gd name="connsiteX1" fmla="*/ 109537 w 3152775"/>
                  <a:gd name="connsiteY1" fmla="*/ 2119312 h 2143125"/>
                  <a:gd name="connsiteX2" fmla="*/ 176212 w 3152775"/>
                  <a:gd name="connsiteY2" fmla="*/ 2066925 h 2143125"/>
                  <a:gd name="connsiteX3" fmla="*/ 366712 w 3152775"/>
                  <a:gd name="connsiteY3" fmla="*/ 2024062 h 2143125"/>
                  <a:gd name="connsiteX4" fmla="*/ 652462 w 3152775"/>
                  <a:gd name="connsiteY4" fmla="*/ 1833562 h 2143125"/>
                  <a:gd name="connsiteX5" fmla="*/ 695325 w 3152775"/>
                  <a:gd name="connsiteY5" fmla="*/ 1690687 h 2143125"/>
                  <a:gd name="connsiteX6" fmla="*/ 890587 w 3152775"/>
                  <a:gd name="connsiteY6" fmla="*/ 1038225 h 2143125"/>
                  <a:gd name="connsiteX7" fmla="*/ 981075 w 3152775"/>
                  <a:gd name="connsiteY7" fmla="*/ 128587 h 2143125"/>
                  <a:gd name="connsiteX8" fmla="*/ 1185862 w 3152775"/>
                  <a:gd name="connsiteY8" fmla="*/ 209550 h 2143125"/>
                  <a:gd name="connsiteX9" fmla="*/ 1266825 w 3152775"/>
                  <a:gd name="connsiteY9" fmla="*/ 0 h 2143125"/>
                  <a:gd name="connsiteX10" fmla="*/ 1395412 w 3152775"/>
                  <a:gd name="connsiteY10" fmla="*/ 176212 h 2143125"/>
                  <a:gd name="connsiteX11" fmla="*/ 1705927 w 3152775"/>
                  <a:gd name="connsiteY11" fmla="*/ 301942 h 2143125"/>
                  <a:gd name="connsiteX12" fmla="*/ 1695450 w 3152775"/>
                  <a:gd name="connsiteY12" fmla="*/ 895350 h 2143125"/>
                  <a:gd name="connsiteX13" fmla="*/ 1771650 w 3152775"/>
                  <a:gd name="connsiteY13" fmla="*/ 1438275 h 2143125"/>
                  <a:gd name="connsiteX14" fmla="*/ 1881187 w 3152775"/>
                  <a:gd name="connsiteY14" fmla="*/ 1466850 h 2143125"/>
                  <a:gd name="connsiteX15" fmla="*/ 1966912 w 3152775"/>
                  <a:gd name="connsiteY15" fmla="*/ 1824037 h 2143125"/>
                  <a:gd name="connsiteX16" fmla="*/ 2062162 w 3152775"/>
                  <a:gd name="connsiteY16" fmla="*/ 1962150 h 2143125"/>
                  <a:gd name="connsiteX17" fmla="*/ 2162175 w 3152775"/>
                  <a:gd name="connsiteY17" fmla="*/ 2052637 h 2143125"/>
                  <a:gd name="connsiteX18" fmla="*/ 2381250 w 3152775"/>
                  <a:gd name="connsiteY18" fmla="*/ 2124075 h 2143125"/>
                  <a:gd name="connsiteX19" fmla="*/ 2919412 w 3152775"/>
                  <a:gd name="connsiteY19" fmla="*/ 2143125 h 2143125"/>
                  <a:gd name="connsiteX20" fmla="*/ 3152775 w 3152775"/>
                  <a:gd name="connsiteY20" fmla="*/ 2143125 h 2143125"/>
                  <a:gd name="connsiteX21" fmla="*/ 3152775 w 3152775"/>
                  <a:gd name="connsiteY21" fmla="*/ 2143125 h 2143125"/>
                  <a:gd name="connsiteX0" fmla="*/ 0 w 3152775"/>
                  <a:gd name="connsiteY0" fmla="*/ 2138362 h 2143125"/>
                  <a:gd name="connsiteX1" fmla="*/ 109537 w 3152775"/>
                  <a:gd name="connsiteY1" fmla="*/ 2119312 h 2143125"/>
                  <a:gd name="connsiteX2" fmla="*/ 176212 w 3152775"/>
                  <a:gd name="connsiteY2" fmla="*/ 2066925 h 2143125"/>
                  <a:gd name="connsiteX3" fmla="*/ 366712 w 3152775"/>
                  <a:gd name="connsiteY3" fmla="*/ 2024062 h 2143125"/>
                  <a:gd name="connsiteX4" fmla="*/ 652462 w 3152775"/>
                  <a:gd name="connsiteY4" fmla="*/ 1833562 h 2143125"/>
                  <a:gd name="connsiteX5" fmla="*/ 695325 w 3152775"/>
                  <a:gd name="connsiteY5" fmla="*/ 1690687 h 2143125"/>
                  <a:gd name="connsiteX6" fmla="*/ 890587 w 3152775"/>
                  <a:gd name="connsiteY6" fmla="*/ 1038225 h 2143125"/>
                  <a:gd name="connsiteX7" fmla="*/ 981075 w 3152775"/>
                  <a:gd name="connsiteY7" fmla="*/ 128587 h 2143125"/>
                  <a:gd name="connsiteX8" fmla="*/ 1185862 w 3152775"/>
                  <a:gd name="connsiteY8" fmla="*/ 209550 h 2143125"/>
                  <a:gd name="connsiteX9" fmla="*/ 1266825 w 3152775"/>
                  <a:gd name="connsiteY9" fmla="*/ 0 h 2143125"/>
                  <a:gd name="connsiteX10" fmla="*/ 1395412 w 3152775"/>
                  <a:gd name="connsiteY10" fmla="*/ 176212 h 2143125"/>
                  <a:gd name="connsiteX11" fmla="*/ 1705927 w 3152775"/>
                  <a:gd name="connsiteY11" fmla="*/ 301942 h 2143125"/>
                  <a:gd name="connsiteX12" fmla="*/ 1748790 w 3152775"/>
                  <a:gd name="connsiteY12" fmla="*/ 902970 h 2143125"/>
                  <a:gd name="connsiteX13" fmla="*/ 1771650 w 3152775"/>
                  <a:gd name="connsiteY13" fmla="*/ 1438275 h 2143125"/>
                  <a:gd name="connsiteX14" fmla="*/ 1881187 w 3152775"/>
                  <a:gd name="connsiteY14" fmla="*/ 1466850 h 2143125"/>
                  <a:gd name="connsiteX15" fmla="*/ 1966912 w 3152775"/>
                  <a:gd name="connsiteY15" fmla="*/ 1824037 h 2143125"/>
                  <a:gd name="connsiteX16" fmla="*/ 2062162 w 3152775"/>
                  <a:gd name="connsiteY16" fmla="*/ 1962150 h 2143125"/>
                  <a:gd name="connsiteX17" fmla="*/ 2162175 w 3152775"/>
                  <a:gd name="connsiteY17" fmla="*/ 2052637 h 2143125"/>
                  <a:gd name="connsiteX18" fmla="*/ 2381250 w 3152775"/>
                  <a:gd name="connsiteY18" fmla="*/ 2124075 h 2143125"/>
                  <a:gd name="connsiteX19" fmla="*/ 2919412 w 3152775"/>
                  <a:gd name="connsiteY19" fmla="*/ 2143125 h 2143125"/>
                  <a:gd name="connsiteX20" fmla="*/ 3152775 w 3152775"/>
                  <a:gd name="connsiteY20" fmla="*/ 2143125 h 2143125"/>
                  <a:gd name="connsiteX21" fmla="*/ 3152775 w 3152775"/>
                  <a:gd name="connsiteY21" fmla="*/ 2143125 h 2143125"/>
                  <a:gd name="connsiteX0" fmla="*/ 0 w 3152775"/>
                  <a:gd name="connsiteY0" fmla="*/ 2009775 h 2014538"/>
                  <a:gd name="connsiteX1" fmla="*/ 109537 w 3152775"/>
                  <a:gd name="connsiteY1" fmla="*/ 1990725 h 2014538"/>
                  <a:gd name="connsiteX2" fmla="*/ 176212 w 3152775"/>
                  <a:gd name="connsiteY2" fmla="*/ 1938338 h 2014538"/>
                  <a:gd name="connsiteX3" fmla="*/ 366712 w 3152775"/>
                  <a:gd name="connsiteY3" fmla="*/ 1895475 h 2014538"/>
                  <a:gd name="connsiteX4" fmla="*/ 652462 w 3152775"/>
                  <a:gd name="connsiteY4" fmla="*/ 1704975 h 2014538"/>
                  <a:gd name="connsiteX5" fmla="*/ 695325 w 3152775"/>
                  <a:gd name="connsiteY5" fmla="*/ 1562100 h 2014538"/>
                  <a:gd name="connsiteX6" fmla="*/ 890587 w 3152775"/>
                  <a:gd name="connsiteY6" fmla="*/ 909638 h 2014538"/>
                  <a:gd name="connsiteX7" fmla="*/ 981075 w 3152775"/>
                  <a:gd name="connsiteY7" fmla="*/ 0 h 2014538"/>
                  <a:gd name="connsiteX8" fmla="*/ 1185862 w 3152775"/>
                  <a:gd name="connsiteY8" fmla="*/ 80963 h 2014538"/>
                  <a:gd name="connsiteX9" fmla="*/ 1395412 w 3152775"/>
                  <a:gd name="connsiteY9" fmla="*/ 47625 h 2014538"/>
                  <a:gd name="connsiteX10" fmla="*/ 1705927 w 3152775"/>
                  <a:gd name="connsiteY10" fmla="*/ 173355 h 2014538"/>
                  <a:gd name="connsiteX11" fmla="*/ 1748790 w 3152775"/>
                  <a:gd name="connsiteY11" fmla="*/ 774383 h 2014538"/>
                  <a:gd name="connsiteX12" fmla="*/ 1771650 w 3152775"/>
                  <a:gd name="connsiteY12" fmla="*/ 1309688 h 2014538"/>
                  <a:gd name="connsiteX13" fmla="*/ 1881187 w 3152775"/>
                  <a:gd name="connsiteY13" fmla="*/ 1338263 h 2014538"/>
                  <a:gd name="connsiteX14" fmla="*/ 1966912 w 3152775"/>
                  <a:gd name="connsiteY14" fmla="*/ 1695450 h 2014538"/>
                  <a:gd name="connsiteX15" fmla="*/ 2062162 w 3152775"/>
                  <a:gd name="connsiteY15" fmla="*/ 1833563 h 2014538"/>
                  <a:gd name="connsiteX16" fmla="*/ 2162175 w 3152775"/>
                  <a:gd name="connsiteY16" fmla="*/ 1924050 h 2014538"/>
                  <a:gd name="connsiteX17" fmla="*/ 2381250 w 3152775"/>
                  <a:gd name="connsiteY17" fmla="*/ 1995488 h 2014538"/>
                  <a:gd name="connsiteX18" fmla="*/ 2919412 w 3152775"/>
                  <a:gd name="connsiteY18" fmla="*/ 2014538 h 2014538"/>
                  <a:gd name="connsiteX19" fmla="*/ 3152775 w 3152775"/>
                  <a:gd name="connsiteY19" fmla="*/ 2014538 h 2014538"/>
                  <a:gd name="connsiteX20" fmla="*/ 3152775 w 3152775"/>
                  <a:gd name="connsiteY20" fmla="*/ 2014538 h 2014538"/>
                  <a:gd name="connsiteX0" fmla="*/ 0 w 3152775"/>
                  <a:gd name="connsiteY0" fmla="*/ 2099310 h 2104073"/>
                  <a:gd name="connsiteX1" fmla="*/ 109537 w 3152775"/>
                  <a:gd name="connsiteY1" fmla="*/ 2080260 h 2104073"/>
                  <a:gd name="connsiteX2" fmla="*/ 176212 w 3152775"/>
                  <a:gd name="connsiteY2" fmla="*/ 2027873 h 2104073"/>
                  <a:gd name="connsiteX3" fmla="*/ 366712 w 3152775"/>
                  <a:gd name="connsiteY3" fmla="*/ 1985010 h 2104073"/>
                  <a:gd name="connsiteX4" fmla="*/ 652462 w 3152775"/>
                  <a:gd name="connsiteY4" fmla="*/ 1794510 h 2104073"/>
                  <a:gd name="connsiteX5" fmla="*/ 695325 w 3152775"/>
                  <a:gd name="connsiteY5" fmla="*/ 1651635 h 2104073"/>
                  <a:gd name="connsiteX6" fmla="*/ 890587 w 3152775"/>
                  <a:gd name="connsiteY6" fmla="*/ 999173 h 2104073"/>
                  <a:gd name="connsiteX7" fmla="*/ 981075 w 3152775"/>
                  <a:gd name="connsiteY7" fmla="*/ 89535 h 2104073"/>
                  <a:gd name="connsiteX8" fmla="*/ 1185862 w 3152775"/>
                  <a:gd name="connsiteY8" fmla="*/ 170498 h 2104073"/>
                  <a:gd name="connsiteX9" fmla="*/ 1418272 w 3152775"/>
                  <a:gd name="connsiteY9" fmla="*/ 0 h 2104073"/>
                  <a:gd name="connsiteX10" fmla="*/ 1705927 w 3152775"/>
                  <a:gd name="connsiteY10" fmla="*/ 262890 h 2104073"/>
                  <a:gd name="connsiteX11" fmla="*/ 1748790 w 3152775"/>
                  <a:gd name="connsiteY11" fmla="*/ 863918 h 2104073"/>
                  <a:gd name="connsiteX12" fmla="*/ 1771650 w 3152775"/>
                  <a:gd name="connsiteY12" fmla="*/ 1399223 h 2104073"/>
                  <a:gd name="connsiteX13" fmla="*/ 1881187 w 3152775"/>
                  <a:gd name="connsiteY13" fmla="*/ 1427798 h 2104073"/>
                  <a:gd name="connsiteX14" fmla="*/ 1966912 w 3152775"/>
                  <a:gd name="connsiteY14" fmla="*/ 1784985 h 2104073"/>
                  <a:gd name="connsiteX15" fmla="*/ 2062162 w 3152775"/>
                  <a:gd name="connsiteY15" fmla="*/ 1923098 h 2104073"/>
                  <a:gd name="connsiteX16" fmla="*/ 2162175 w 3152775"/>
                  <a:gd name="connsiteY16" fmla="*/ 2013585 h 2104073"/>
                  <a:gd name="connsiteX17" fmla="*/ 2381250 w 3152775"/>
                  <a:gd name="connsiteY17" fmla="*/ 2085023 h 2104073"/>
                  <a:gd name="connsiteX18" fmla="*/ 2919412 w 3152775"/>
                  <a:gd name="connsiteY18" fmla="*/ 2104073 h 2104073"/>
                  <a:gd name="connsiteX19" fmla="*/ 3152775 w 3152775"/>
                  <a:gd name="connsiteY19" fmla="*/ 2104073 h 2104073"/>
                  <a:gd name="connsiteX20" fmla="*/ 3152775 w 3152775"/>
                  <a:gd name="connsiteY20" fmla="*/ 2104073 h 2104073"/>
                  <a:gd name="connsiteX0" fmla="*/ 0 w 3152775"/>
                  <a:gd name="connsiteY0" fmla="*/ 2099310 h 2104073"/>
                  <a:gd name="connsiteX1" fmla="*/ 109537 w 3152775"/>
                  <a:gd name="connsiteY1" fmla="*/ 2080260 h 2104073"/>
                  <a:gd name="connsiteX2" fmla="*/ 176212 w 3152775"/>
                  <a:gd name="connsiteY2" fmla="*/ 2027873 h 2104073"/>
                  <a:gd name="connsiteX3" fmla="*/ 366712 w 3152775"/>
                  <a:gd name="connsiteY3" fmla="*/ 1985010 h 2104073"/>
                  <a:gd name="connsiteX4" fmla="*/ 652462 w 3152775"/>
                  <a:gd name="connsiteY4" fmla="*/ 1794510 h 2104073"/>
                  <a:gd name="connsiteX5" fmla="*/ 695325 w 3152775"/>
                  <a:gd name="connsiteY5" fmla="*/ 1651635 h 2104073"/>
                  <a:gd name="connsiteX6" fmla="*/ 890587 w 3152775"/>
                  <a:gd name="connsiteY6" fmla="*/ 999173 h 2104073"/>
                  <a:gd name="connsiteX7" fmla="*/ 1005660 w 3152775"/>
                  <a:gd name="connsiteY7" fmla="*/ 370391 h 2104073"/>
                  <a:gd name="connsiteX8" fmla="*/ 981075 w 3152775"/>
                  <a:gd name="connsiteY8" fmla="*/ 89535 h 2104073"/>
                  <a:gd name="connsiteX9" fmla="*/ 1185862 w 3152775"/>
                  <a:gd name="connsiteY9" fmla="*/ 170498 h 2104073"/>
                  <a:gd name="connsiteX10" fmla="*/ 1418272 w 3152775"/>
                  <a:gd name="connsiteY10" fmla="*/ 0 h 2104073"/>
                  <a:gd name="connsiteX11" fmla="*/ 1705927 w 3152775"/>
                  <a:gd name="connsiteY11" fmla="*/ 262890 h 2104073"/>
                  <a:gd name="connsiteX12" fmla="*/ 1748790 w 3152775"/>
                  <a:gd name="connsiteY12" fmla="*/ 863918 h 2104073"/>
                  <a:gd name="connsiteX13" fmla="*/ 1771650 w 3152775"/>
                  <a:gd name="connsiteY13" fmla="*/ 1399223 h 2104073"/>
                  <a:gd name="connsiteX14" fmla="*/ 1881187 w 3152775"/>
                  <a:gd name="connsiteY14" fmla="*/ 1427798 h 2104073"/>
                  <a:gd name="connsiteX15" fmla="*/ 1966912 w 3152775"/>
                  <a:gd name="connsiteY15" fmla="*/ 1784985 h 2104073"/>
                  <a:gd name="connsiteX16" fmla="*/ 2062162 w 3152775"/>
                  <a:gd name="connsiteY16" fmla="*/ 1923098 h 2104073"/>
                  <a:gd name="connsiteX17" fmla="*/ 2162175 w 3152775"/>
                  <a:gd name="connsiteY17" fmla="*/ 2013585 h 2104073"/>
                  <a:gd name="connsiteX18" fmla="*/ 2381250 w 3152775"/>
                  <a:gd name="connsiteY18" fmla="*/ 2085023 h 2104073"/>
                  <a:gd name="connsiteX19" fmla="*/ 2919412 w 3152775"/>
                  <a:gd name="connsiteY19" fmla="*/ 2104073 h 2104073"/>
                  <a:gd name="connsiteX20" fmla="*/ 3152775 w 3152775"/>
                  <a:gd name="connsiteY20" fmla="*/ 2104073 h 2104073"/>
                  <a:gd name="connsiteX21" fmla="*/ 3152775 w 3152775"/>
                  <a:gd name="connsiteY21" fmla="*/ 2104073 h 2104073"/>
                  <a:gd name="connsiteX0" fmla="*/ 0 w 3152775"/>
                  <a:gd name="connsiteY0" fmla="*/ 2099310 h 2104073"/>
                  <a:gd name="connsiteX1" fmla="*/ 109537 w 3152775"/>
                  <a:gd name="connsiteY1" fmla="*/ 2080260 h 2104073"/>
                  <a:gd name="connsiteX2" fmla="*/ 176212 w 3152775"/>
                  <a:gd name="connsiteY2" fmla="*/ 2027873 h 2104073"/>
                  <a:gd name="connsiteX3" fmla="*/ 366712 w 3152775"/>
                  <a:gd name="connsiteY3" fmla="*/ 1985010 h 2104073"/>
                  <a:gd name="connsiteX4" fmla="*/ 652462 w 3152775"/>
                  <a:gd name="connsiteY4" fmla="*/ 1794510 h 2104073"/>
                  <a:gd name="connsiteX5" fmla="*/ 695325 w 3152775"/>
                  <a:gd name="connsiteY5" fmla="*/ 1651635 h 2104073"/>
                  <a:gd name="connsiteX6" fmla="*/ 890587 w 3152775"/>
                  <a:gd name="connsiteY6" fmla="*/ 999173 h 2104073"/>
                  <a:gd name="connsiteX7" fmla="*/ 1005660 w 3152775"/>
                  <a:gd name="connsiteY7" fmla="*/ 370391 h 2104073"/>
                  <a:gd name="connsiteX8" fmla="*/ 1011555 w 3152775"/>
                  <a:gd name="connsiteY8" fmla="*/ 371475 h 2104073"/>
                  <a:gd name="connsiteX9" fmla="*/ 1185862 w 3152775"/>
                  <a:gd name="connsiteY9" fmla="*/ 170498 h 2104073"/>
                  <a:gd name="connsiteX10" fmla="*/ 1418272 w 3152775"/>
                  <a:gd name="connsiteY10" fmla="*/ 0 h 2104073"/>
                  <a:gd name="connsiteX11" fmla="*/ 1705927 w 3152775"/>
                  <a:gd name="connsiteY11" fmla="*/ 262890 h 2104073"/>
                  <a:gd name="connsiteX12" fmla="*/ 1748790 w 3152775"/>
                  <a:gd name="connsiteY12" fmla="*/ 863918 h 2104073"/>
                  <a:gd name="connsiteX13" fmla="*/ 1771650 w 3152775"/>
                  <a:gd name="connsiteY13" fmla="*/ 1399223 h 2104073"/>
                  <a:gd name="connsiteX14" fmla="*/ 1881187 w 3152775"/>
                  <a:gd name="connsiteY14" fmla="*/ 1427798 h 2104073"/>
                  <a:gd name="connsiteX15" fmla="*/ 1966912 w 3152775"/>
                  <a:gd name="connsiteY15" fmla="*/ 1784985 h 2104073"/>
                  <a:gd name="connsiteX16" fmla="*/ 2062162 w 3152775"/>
                  <a:gd name="connsiteY16" fmla="*/ 1923098 h 2104073"/>
                  <a:gd name="connsiteX17" fmla="*/ 2162175 w 3152775"/>
                  <a:gd name="connsiteY17" fmla="*/ 2013585 h 2104073"/>
                  <a:gd name="connsiteX18" fmla="*/ 2381250 w 3152775"/>
                  <a:gd name="connsiteY18" fmla="*/ 2085023 h 2104073"/>
                  <a:gd name="connsiteX19" fmla="*/ 2919412 w 3152775"/>
                  <a:gd name="connsiteY19" fmla="*/ 2104073 h 2104073"/>
                  <a:gd name="connsiteX20" fmla="*/ 3152775 w 3152775"/>
                  <a:gd name="connsiteY20" fmla="*/ 2104073 h 2104073"/>
                  <a:gd name="connsiteX21" fmla="*/ 3152775 w 3152775"/>
                  <a:gd name="connsiteY21" fmla="*/ 2104073 h 2104073"/>
                  <a:gd name="connsiteX0" fmla="*/ 0 w 3152775"/>
                  <a:gd name="connsiteY0" fmla="*/ 2099310 h 2104073"/>
                  <a:gd name="connsiteX1" fmla="*/ 109537 w 3152775"/>
                  <a:gd name="connsiteY1" fmla="*/ 2080260 h 2104073"/>
                  <a:gd name="connsiteX2" fmla="*/ 176212 w 3152775"/>
                  <a:gd name="connsiteY2" fmla="*/ 2027873 h 2104073"/>
                  <a:gd name="connsiteX3" fmla="*/ 366712 w 3152775"/>
                  <a:gd name="connsiteY3" fmla="*/ 1985010 h 2104073"/>
                  <a:gd name="connsiteX4" fmla="*/ 652462 w 3152775"/>
                  <a:gd name="connsiteY4" fmla="*/ 1794510 h 2104073"/>
                  <a:gd name="connsiteX5" fmla="*/ 695325 w 3152775"/>
                  <a:gd name="connsiteY5" fmla="*/ 1651635 h 2104073"/>
                  <a:gd name="connsiteX6" fmla="*/ 776287 w 3152775"/>
                  <a:gd name="connsiteY6" fmla="*/ 999173 h 2104073"/>
                  <a:gd name="connsiteX7" fmla="*/ 1005660 w 3152775"/>
                  <a:gd name="connsiteY7" fmla="*/ 370391 h 2104073"/>
                  <a:gd name="connsiteX8" fmla="*/ 1011555 w 3152775"/>
                  <a:gd name="connsiteY8" fmla="*/ 371475 h 2104073"/>
                  <a:gd name="connsiteX9" fmla="*/ 1185862 w 3152775"/>
                  <a:gd name="connsiteY9" fmla="*/ 170498 h 2104073"/>
                  <a:gd name="connsiteX10" fmla="*/ 1418272 w 3152775"/>
                  <a:gd name="connsiteY10" fmla="*/ 0 h 2104073"/>
                  <a:gd name="connsiteX11" fmla="*/ 1705927 w 3152775"/>
                  <a:gd name="connsiteY11" fmla="*/ 262890 h 2104073"/>
                  <a:gd name="connsiteX12" fmla="*/ 1748790 w 3152775"/>
                  <a:gd name="connsiteY12" fmla="*/ 863918 h 2104073"/>
                  <a:gd name="connsiteX13" fmla="*/ 1771650 w 3152775"/>
                  <a:gd name="connsiteY13" fmla="*/ 1399223 h 2104073"/>
                  <a:gd name="connsiteX14" fmla="*/ 1881187 w 3152775"/>
                  <a:gd name="connsiteY14" fmla="*/ 1427798 h 2104073"/>
                  <a:gd name="connsiteX15" fmla="*/ 1966912 w 3152775"/>
                  <a:gd name="connsiteY15" fmla="*/ 1784985 h 2104073"/>
                  <a:gd name="connsiteX16" fmla="*/ 2062162 w 3152775"/>
                  <a:gd name="connsiteY16" fmla="*/ 1923098 h 2104073"/>
                  <a:gd name="connsiteX17" fmla="*/ 2162175 w 3152775"/>
                  <a:gd name="connsiteY17" fmla="*/ 2013585 h 2104073"/>
                  <a:gd name="connsiteX18" fmla="*/ 2381250 w 3152775"/>
                  <a:gd name="connsiteY18" fmla="*/ 2085023 h 2104073"/>
                  <a:gd name="connsiteX19" fmla="*/ 2919412 w 3152775"/>
                  <a:gd name="connsiteY19" fmla="*/ 2104073 h 2104073"/>
                  <a:gd name="connsiteX20" fmla="*/ 3152775 w 3152775"/>
                  <a:gd name="connsiteY20" fmla="*/ 2104073 h 2104073"/>
                  <a:gd name="connsiteX21" fmla="*/ 3152775 w 3152775"/>
                  <a:gd name="connsiteY21" fmla="*/ 2104073 h 2104073"/>
                  <a:gd name="connsiteX0" fmla="*/ 0 w 3152775"/>
                  <a:gd name="connsiteY0" fmla="*/ 1928812 h 1933575"/>
                  <a:gd name="connsiteX1" fmla="*/ 109537 w 3152775"/>
                  <a:gd name="connsiteY1" fmla="*/ 1909762 h 1933575"/>
                  <a:gd name="connsiteX2" fmla="*/ 176212 w 3152775"/>
                  <a:gd name="connsiteY2" fmla="*/ 1857375 h 1933575"/>
                  <a:gd name="connsiteX3" fmla="*/ 366712 w 3152775"/>
                  <a:gd name="connsiteY3" fmla="*/ 1814512 h 1933575"/>
                  <a:gd name="connsiteX4" fmla="*/ 652462 w 3152775"/>
                  <a:gd name="connsiteY4" fmla="*/ 1624012 h 1933575"/>
                  <a:gd name="connsiteX5" fmla="*/ 695325 w 3152775"/>
                  <a:gd name="connsiteY5" fmla="*/ 1481137 h 1933575"/>
                  <a:gd name="connsiteX6" fmla="*/ 776287 w 3152775"/>
                  <a:gd name="connsiteY6" fmla="*/ 828675 h 1933575"/>
                  <a:gd name="connsiteX7" fmla="*/ 1005660 w 3152775"/>
                  <a:gd name="connsiteY7" fmla="*/ 199893 h 1933575"/>
                  <a:gd name="connsiteX8" fmla="*/ 1011555 w 3152775"/>
                  <a:gd name="connsiteY8" fmla="*/ 200977 h 1933575"/>
                  <a:gd name="connsiteX9" fmla="*/ 1185862 w 3152775"/>
                  <a:gd name="connsiteY9" fmla="*/ 0 h 1933575"/>
                  <a:gd name="connsiteX10" fmla="*/ 1484947 w 3152775"/>
                  <a:gd name="connsiteY10" fmla="*/ 181927 h 1933575"/>
                  <a:gd name="connsiteX11" fmla="*/ 1705927 w 3152775"/>
                  <a:gd name="connsiteY11" fmla="*/ 92392 h 1933575"/>
                  <a:gd name="connsiteX12" fmla="*/ 1748790 w 3152775"/>
                  <a:gd name="connsiteY12" fmla="*/ 693420 h 1933575"/>
                  <a:gd name="connsiteX13" fmla="*/ 1771650 w 3152775"/>
                  <a:gd name="connsiteY13" fmla="*/ 1228725 h 1933575"/>
                  <a:gd name="connsiteX14" fmla="*/ 1881187 w 3152775"/>
                  <a:gd name="connsiteY14" fmla="*/ 1257300 h 1933575"/>
                  <a:gd name="connsiteX15" fmla="*/ 1966912 w 3152775"/>
                  <a:gd name="connsiteY15" fmla="*/ 1614487 h 1933575"/>
                  <a:gd name="connsiteX16" fmla="*/ 2062162 w 3152775"/>
                  <a:gd name="connsiteY16" fmla="*/ 1752600 h 1933575"/>
                  <a:gd name="connsiteX17" fmla="*/ 2162175 w 3152775"/>
                  <a:gd name="connsiteY17" fmla="*/ 1843087 h 1933575"/>
                  <a:gd name="connsiteX18" fmla="*/ 2381250 w 3152775"/>
                  <a:gd name="connsiteY18" fmla="*/ 1914525 h 1933575"/>
                  <a:gd name="connsiteX19" fmla="*/ 2919412 w 3152775"/>
                  <a:gd name="connsiteY19" fmla="*/ 1933575 h 1933575"/>
                  <a:gd name="connsiteX20" fmla="*/ 3152775 w 3152775"/>
                  <a:gd name="connsiteY20" fmla="*/ 1933575 h 1933575"/>
                  <a:gd name="connsiteX21" fmla="*/ 3152775 w 3152775"/>
                  <a:gd name="connsiteY21" fmla="*/ 1933575 h 1933575"/>
                  <a:gd name="connsiteX0" fmla="*/ 0 w 3152775"/>
                  <a:gd name="connsiteY0" fmla="*/ 2119312 h 2124075"/>
                  <a:gd name="connsiteX1" fmla="*/ 109537 w 3152775"/>
                  <a:gd name="connsiteY1" fmla="*/ 2100262 h 2124075"/>
                  <a:gd name="connsiteX2" fmla="*/ 176212 w 3152775"/>
                  <a:gd name="connsiteY2" fmla="*/ 2047875 h 2124075"/>
                  <a:gd name="connsiteX3" fmla="*/ 366712 w 3152775"/>
                  <a:gd name="connsiteY3" fmla="*/ 2005012 h 2124075"/>
                  <a:gd name="connsiteX4" fmla="*/ 652462 w 3152775"/>
                  <a:gd name="connsiteY4" fmla="*/ 1814512 h 2124075"/>
                  <a:gd name="connsiteX5" fmla="*/ 695325 w 3152775"/>
                  <a:gd name="connsiteY5" fmla="*/ 1671637 h 2124075"/>
                  <a:gd name="connsiteX6" fmla="*/ 776287 w 3152775"/>
                  <a:gd name="connsiteY6" fmla="*/ 1019175 h 2124075"/>
                  <a:gd name="connsiteX7" fmla="*/ 1005660 w 3152775"/>
                  <a:gd name="connsiteY7" fmla="*/ 390393 h 2124075"/>
                  <a:gd name="connsiteX8" fmla="*/ 1011555 w 3152775"/>
                  <a:gd name="connsiteY8" fmla="*/ 391477 h 2124075"/>
                  <a:gd name="connsiteX9" fmla="*/ 1262062 w 3152775"/>
                  <a:gd name="connsiteY9" fmla="*/ 0 h 2124075"/>
                  <a:gd name="connsiteX10" fmla="*/ 1484947 w 3152775"/>
                  <a:gd name="connsiteY10" fmla="*/ 372427 h 2124075"/>
                  <a:gd name="connsiteX11" fmla="*/ 1705927 w 3152775"/>
                  <a:gd name="connsiteY11" fmla="*/ 282892 h 2124075"/>
                  <a:gd name="connsiteX12" fmla="*/ 1748790 w 3152775"/>
                  <a:gd name="connsiteY12" fmla="*/ 883920 h 2124075"/>
                  <a:gd name="connsiteX13" fmla="*/ 1771650 w 3152775"/>
                  <a:gd name="connsiteY13" fmla="*/ 1419225 h 2124075"/>
                  <a:gd name="connsiteX14" fmla="*/ 1881187 w 3152775"/>
                  <a:gd name="connsiteY14" fmla="*/ 1447800 h 2124075"/>
                  <a:gd name="connsiteX15" fmla="*/ 1966912 w 3152775"/>
                  <a:gd name="connsiteY15" fmla="*/ 1804987 h 2124075"/>
                  <a:gd name="connsiteX16" fmla="*/ 2062162 w 3152775"/>
                  <a:gd name="connsiteY16" fmla="*/ 1943100 h 2124075"/>
                  <a:gd name="connsiteX17" fmla="*/ 2162175 w 3152775"/>
                  <a:gd name="connsiteY17" fmla="*/ 2033587 h 2124075"/>
                  <a:gd name="connsiteX18" fmla="*/ 2381250 w 3152775"/>
                  <a:gd name="connsiteY18" fmla="*/ 2105025 h 2124075"/>
                  <a:gd name="connsiteX19" fmla="*/ 2919412 w 3152775"/>
                  <a:gd name="connsiteY19" fmla="*/ 2124075 h 2124075"/>
                  <a:gd name="connsiteX20" fmla="*/ 3152775 w 3152775"/>
                  <a:gd name="connsiteY20" fmla="*/ 2124075 h 2124075"/>
                  <a:gd name="connsiteX21" fmla="*/ 3152775 w 3152775"/>
                  <a:gd name="connsiteY21" fmla="*/ 2124075 h 21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52775" h="2124075">
                    <a:moveTo>
                      <a:pt x="0" y="2119312"/>
                    </a:moveTo>
                    <a:lnTo>
                      <a:pt x="109537" y="2100262"/>
                    </a:lnTo>
                    <a:lnTo>
                      <a:pt x="176212" y="2047875"/>
                    </a:lnTo>
                    <a:lnTo>
                      <a:pt x="366712" y="2005012"/>
                    </a:lnTo>
                    <a:lnTo>
                      <a:pt x="652462" y="1814512"/>
                    </a:lnTo>
                    <a:cubicBezTo>
                      <a:pt x="666750" y="1766887"/>
                      <a:pt x="674688" y="1804193"/>
                      <a:pt x="695325" y="1671637"/>
                    </a:cubicBezTo>
                    <a:cubicBezTo>
                      <a:pt x="715962" y="1539081"/>
                      <a:pt x="749300" y="1236662"/>
                      <a:pt x="776287" y="1019175"/>
                    </a:cubicBezTo>
                    <a:cubicBezTo>
                      <a:pt x="804485" y="730841"/>
                      <a:pt x="977462" y="678727"/>
                      <a:pt x="1005660" y="390393"/>
                    </a:cubicBezTo>
                    <a:lnTo>
                      <a:pt x="1011555" y="391477"/>
                    </a:lnTo>
                    <a:lnTo>
                      <a:pt x="1262062" y="0"/>
                    </a:lnTo>
                    <a:lnTo>
                      <a:pt x="1484947" y="372427"/>
                    </a:lnTo>
                    <a:lnTo>
                      <a:pt x="1705927" y="282892"/>
                    </a:lnTo>
                    <a:lnTo>
                      <a:pt x="1748790" y="883920"/>
                    </a:lnTo>
                    <a:lnTo>
                      <a:pt x="1771650" y="1419225"/>
                    </a:lnTo>
                    <a:lnTo>
                      <a:pt x="1881187" y="1447800"/>
                    </a:lnTo>
                    <a:lnTo>
                      <a:pt x="1966912" y="1804987"/>
                    </a:lnTo>
                    <a:lnTo>
                      <a:pt x="2062162" y="1943100"/>
                    </a:lnTo>
                    <a:lnTo>
                      <a:pt x="2162175" y="2033587"/>
                    </a:lnTo>
                    <a:lnTo>
                      <a:pt x="2381250" y="2105025"/>
                    </a:lnTo>
                    <a:lnTo>
                      <a:pt x="2919412" y="2124075"/>
                    </a:lnTo>
                    <a:lnTo>
                      <a:pt x="3152775" y="2124075"/>
                    </a:lnTo>
                    <a:lnTo>
                      <a:pt x="3152775" y="2124075"/>
                    </a:lnTo>
                  </a:path>
                </a:pathLst>
              </a:custGeom>
              <a:noFill/>
              <a:ln w="19050">
                <a:solidFill>
                  <a:srgbClr val="0BE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00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8447484" y="5051674"/>
                <a:ext cx="1929760" cy="665384"/>
              </a:xfrm>
              <a:custGeom>
                <a:avLst/>
                <a:gdLst>
                  <a:gd name="connsiteX0" fmla="*/ 0 w 3114675"/>
                  <a:gd name="connsiteY0" fmla="*/ 1204912 h 1204912"/>
                  <a:gd name="connsiteX1" fmla="*/ 657225 w 3114675"/>
                  <a:gd name="connsiteY1" fmla="*/ 1204912 h 1204912"/>
                  <a:gd name="connsiteX2" fmla="*/ 995362 w 3114675"/>
                  <a:gd name="connsiteY2" fmla="*/ 1190625 h 1204912"/>
                  <a:gd name="connsiteX3" fmla="*/ 1095375 w 3114675"/>
                  <a:gd name="connsiteY3" fmla="*/ 1119187 h 1204912"/>
                  <a:gd name="connsiteX4" fmla="*/ 1252537 w 3114675"/>
                  <a:gd name="connsiteY4" fmla="*/ 981075 h 1204912"/>
                  <a:gd name="connsiteX5" fmla="*/ 1343025 w 3114675"/>
                  <a:gd name="connsiteY5" fmla="*/ 938212 h 1204912"/>
                  <a:gd name="connsiteX6" fmla="*/ 1462087 w 3114675"/>
                  <a:gd name="connsiteY6" fmla="*/ 976312 h 1204912"/>
                  <a:gd name="connsiteX7" fmla="*/ 1543050 w 3114675"/>
                  <a:gd name="connsiteY7" fmla="*/ 919162 h 1204912"/>
                  <a:gd name="connsiteX8" fmla="*/ 1652587 w 3114675"/>
                  <a:gd name="connsiteY8" fmla="*/ 595312 h 1204912"/>
                  <a:gd name="connsiteX9" fmla="*/ 1752600 w 3114675"/>
                  <a:gd name="connsiteY9" fmla="*/ 523875 h 1204912"/>
                  <a:gd name="connsiteX10" fmla="*/ 1843087 w 3114675"/>
                  <a:gd name="connsiteY10" fmla="*/ 0 h 1204912"/>
                  <a:gd name="connsiteX11" fmla="*/ 2024062 w 3114675"/>
                  <a:gd name="connsiteY11" fmla="*/ 104775 h 1204912"/>
                  <a:gd name="connsiteX12" fmla="*/ 2209800 w 3114675"/>
                  <a:gd name="connsiteY12" fmla="*/ 366712 h 1204912"/>
                  <a:gd name="connsiteX13" fmla="*/ 2366962 w 3114675"/>
                  <a:gd name="connsiteY13" fmla="*/ 671512 h 1204912"/>
                  <a:gd name="connsiteX14" fmla="*/ 2624137 w 3114675"/>
                  <a:gd name="connsiteY14" fmla="*/ 1023937 h 1204912"/>
                  <a:gd name="connsiteX15" fmla="*/ 2728912 w 3114675"/>
                  <a:gd name="connsiteY15" fmla="*/ 1176337 h 1204912"/>
                  <a:gd name="connsiteX16" fmla="*/ 2862262 w 3114675"/>
                  <a:gd name="connsiteY16" fmla="*/ 1195387 h 1204912"/>
                  <a:gd name="connsiteX17" fmla="*/ 3114675 w 3114675"/>
                  <a:gd name="connsiteY17" fmla="*/ 1195387 h 1204912"/>
                  <a:gd name="connsiteX18" fmla="*/ 3114675 w 3114675"/>
                  <a:gd name="connsiteY18" fmla="*/ 1195387 h 1204912"/>
                  <a:gd name="connsiteX0" fmla="*/ 0 w 3114675"/>
                  <a:gd name="connsiteY0" fmla="*/ 1204912 h 1204912"/>
                  <a:gd name="connsiteX1" fmla="*/ 657225 w 3114675"/>
                  <a:gd name="connsiteY1" fmla="*/ 1204912 h 1204912"/>
                  <a:gd name="connsiteX2" fmla="*/ 995362 w 3114675"/>
                  <a:gd name="connsiteY2" fmla="*/ 1190625 h 1204912"/>
                  <a:gd name="connsiteX3" fmla="*/ 1095375 w 3114675"/>
                  <a:gd name="connsiteY3" fmla="*/ 1119187 h 1204912"/>
                  <a:gd name="connsiteX4" fmla="*/ 1252537 w 3114675"/>
                  <a:gd name="connsiteY4" fmla="*/ 981075 h 1204912"/>
                  <a:gd name="connsiteX5" fmla="*/ 1343025 w 3114675"/>
                  <a:gd name="connsiteY5" fmla="*/ 938212 h 1204912"/>
                  <a:gd name="connsiteX6" fmla="*/ 1462087 w 3114675"/>
                  <a:gd name="connsiteY6" fmla="*/ 976312 h 1204912"/>
                  <a:gd name="connsiteX7" fmla="*/ 1543050 w 3114675"/>
                  <a:gd name="connsiteY7" fmla="*/ 919162 h 1204912"/>
                  <a:gd name="connsiteX8" fmla="*/ 1652587 w 3114675"/>
                  <a:gd name="connsiteY8" fmla="*/ 595312 h 1204912"/>
                  <a:gd name="connsiteX9" fmla="*/ 1668780 w 3114675"/>
                  <a:gd name="connsiteY9" fmla="*/ 340995 h 1204912"/>
                  <a:gd name="connsiteX10" fmla="*/ 1843087 w 3114675"/>
                  <a:gd name="connsiteY10" fmla="*/ 0 h 1204912"/>
                  <a:gd name="connsiteX11" fmla="*/ 2024062 w 3114675"/>
                  <a:gd name="connsiteY11" fmla="*/ 104775 h 1204912"/>
                  <a:gd name="connsiteX12" fmla="*/ 2209800 w 3114675"/>
                  <a:gd name="connsiteY12" fmla="*/ 366712 h 1204912"/>
                  <a:gd name="connsiteX13" fmla="*/ 2366962 w 3114675"/>
                  <a:gd name="connsiteY13" fmla="*/ 671512 h 1204912"/>
                  <a:gd name="connsiteX14" fmla="*/ 2624137 w 3114675"/>
                  <a:gd name="connsiteY14" fmla="*/ 1023937 h 1204912"/>
                  <a:gd name="connsiteX15" fmla="*/ 2728912 w 3114675"/>
                  <a:gd name="connsiteY15" fmla="*/ 1176337 h 1204912"/>
                  <a:gd name="connsiteX16" fmla="*/ 2862262 w 3114675"/>
                  <a:gd name="connsiteY16" fmla="*/ 1195387 h 1204912"/>
                  <a:gd name="connsiteX17" fmla="*/ 3114675 w 3114675"/>
                  <a:gd name="connsiteY17" fmla="*/ 1195387 h 1204912"/>
                  <a:gd name="connsiteX18" fmla="*/ 3114675 w 3114675"/>
                  <a:gd name="connsiteY18" fmla="*/ 1195387 h 1204912"/>
                  <a:gd name="connsiteX0" fmla="*/ 0 w 3114675"/>
                  <a:gd name="connsiteY0" fmla="*/ 1204912 h 1204912"/>
                  <a:gd name="connsiteX1" fmla="*/ 657225 w 3114675"/>
                  <a:gd name="connsiteY1" fmla="*/ 1204912 h 1204912"/>
                  <a:gd name="connsiteX2" fmla="*/ 995362 w 3114675"/>
                  <a:gd name="connsiteY2" fmla="*/ 1190625 h 1204912"/>
                  <a:gd name="connsiteX3" fmla="*/ 1095375 w 3114675"/>
                  <a:gd name="connsiteY3" fmla="*/ 1119187 h 1204912"/>
                  <a:gd name="connsiteX4" fmla="*/ 1252537 w 3114675"/>
                  <a:gd name="connsiteY4" fmla="*/ 981075 h 1204912"/>
                  <a:gd name="connsiteX5" fmla="*/ 1343025 w 3114675"/>
                  <a:gd name="connsiteY5" fmla="*/ 938212 h 1204912"/>
                  <a:gd name="connsiteX6" fmla="*/ 1462087 w 3114675"/>
                  <a:gd name="connsiteY6" fmla="*/ 976312 h 1204912"/>
                  <a:gd name="connsiteX7" fmla="*/ 1543050 w 3114675"/>
                  <a:gd name="connsiteY7" fmla="*/ 919162 h 1204912"/>
                  <a:gd name="connsiteX8" fmla="*/ 1523047 w 3114675"/>
                  <a:gd name="connsiteY8" fmla="*/ 572452 h 1204912"/>
                  <a:gd name="connsiteX9" fmla="*/ 1668780 w 3114675"/>
                  <a:gd name="connsiteY9" fmla="*/ 340995 h 1204912"/>
                  <a:gd name="connsiteX10" fmla="*/ 1843087 w 3114675"/>
                  <a:gd name="connsiteY10" fmla="*/ 0 h 1204912"/>
                  <a:gd name="connsiteX11" fmla="*/ 2024062 w 3114675"/>
                  <a:gd name="connsiteY11" fmla="*/ 104775 h 1204912"/>
                  <a:gd name="connsiteX12" fmla="*/ 2209800 w 3114675"/>
                  <a:gd name="connsiteY12" fmla="*/ 366712 h 1204912"/>
                  <a:gd name="connsiteX13" fmla="*/ 2366962 w 3114675"/>
                  <a:gd name="connsiteY13" fmla="*/ 671512 h 1204912"/>
                  <a:gd name="connsiteX14" fmla="*/ 2624137 w 3114675"/>
                  <a:gd name="connsiteY14" fmla="*/ 1023937 h 1204912"/>
                  <a:gd name="connsiteX15" fmla="*/ 2728912 w 3114675"/>
                  <a:gd name="connsiteY15" fmla="*/ 1176337 h 1204912"/>
                  <a:gd name="connsiteX16" fmla="*/ 2862262 w 3114675"/>
                  <a:gd name="connsiteY16" fmla="*/ 1195387 h 1204912"/>
                  <a:gd name="connsiteX17" fmla="*/ 3114675 w 3114675"/>
                  <a:gd name="connsiteY17" fmla="*/ 1195387 h 1204912"/>
                  <a:gd name="connsiteX18" fmla="*/ 3114675 w 3114675"/>
                  <a:gd name="connsiteY18" fmla="*/ 1195387 h 1204912"/>
                  <a:gd name="connsiteX0" fmla="*/ 0 w 3114675"/>
                  <a:gd name="connsiteY0" fmla="*/ 1204912 h 1204912"/>
                  <a:gd name="connsiteX1" fmla="*/ 657225 w 3114675"/>
                  <a:gd name="connsiteY1" fmla="*/ 1204912 h 1204912"/>
                  <a:gd name="connsiteX2" fmla="*/ 995362 w 3114675"/>
                  <a:gd name="connsiteY2" fmla="*/ 1190625 h 1204912"/>
                  <a:gd name="connsiteX3" fmla="*/ 1095375 w 3114675"/>
                  <a:gd name="connsiteY3" fmla="*/ 1119187 h 1204912"/>
                  <a:gd name="connsiteX4" fmla="*/ 1252537 w 3114675"/>
                  <a:gd name="connsiteY4" fmla="*/ 981075 h 1204912"/>
                  <a:gd name="connsiteX5" fmla="*/ 1343025 w 3114675"/>
                  <a:gd name="connsiteY5" fmla="*/ 938212 h 1204912"/>
                  <a:gd name="connsiteX6" fmla="*/ 1462087 w 3114675"/>
                  <a:gd name="connsiteY6" fmla="*/ 976312 h 1204912"/>
                  <a:gd name="connsiteX7" fmla="*/ 1443990 w 3114675"/>
                  <a:gd name="connsiteY7" fmla="*/ 797242 h 1204912"/>
                  <a:gd name="connsiteX8" fmla="*/ 1523047 w 3114675"/>
                  <a:gd name="connsiteY8" fmla="*/ 572452 h 1204912"/>
                  <a:gd name="connsiteX9" fmla="*/ 1668780 w 3114675"/>
                  <a:gd name="connsiteY9" fmla="*/ 340995 h 1204912"/>
                  <a:gd name="connsiteX10" fmla="*/ 1843087 w 3114675"/>
                  <a:gd name="connsiteY10" fmla="*/ 0 h 1204912"/>
                  <a:gd name="connsiteX11" fmla="*/ 2024062 w 3114675"/>
                  <a:gd name="connsiteY11" fmla="*/ 104775 h 1204912"/>
                  <a:gd name="connsiteX12" fmla="*/ 2209800 w 3114675"/>
                  <a:gd name="connsiteY12" fmla="*/ 366712 h 1204912"/>
                  <a:gd name="connsiteX13" fmla="*/ 2366962 w 3114675"/>
                  <a:gd name="connsiteY13" fmla="*/ 671512 h 1204912"/>
                  <a:gd name="connsiteX14" fmla="*/ 2624137 w 3114675"/>
                  <a:gd name="connsiteY14" fmla="*/ 1023937 h 1204912"/>
                  <a:gd name="connsiteX15" fmla="*/ 2728912 w 3114675"/>
                  <a:gd name="connsiteY15" fmla="*/ 1176337 h 1204912"/>
                  <a:gd name="connsiteX16" fmla="*/ 2862262 w 3114675"/>
                  <a:gd name="connsiteY16" fmla="*/ 1195387 h 1204912"/>
                  <a:gd name="connsiteX17" fmla="*/ 3114675 w 3114675"/>
                  <a:gd name="connsiteY17" fmla="*/ 1195387 h 1204912"/>
                  <a:gd name="connsiteX18" fmla="*/ 3114675 w 3114675"/>
                  <a:gd name="connsiteY18" fmla="*/ 1195387 h 1204912"/>
                  <a:gd name="connsiteX0" fmla="*/ 0 w 3114675"/>
                  <a:gd name="connsiteY0" fmla="*/ 1204912 h 1204912"/>
                  <a:gd name="connsiteX1" fmla="*/ 657225 w 3114675"/>
                  <a:gd name="connsiteY1" fmla="*/ 1204912 h 1204912"/>
                  <a:gd name="connsiteX2" fmla="*/ 995362 w 3114675"/>
                  <a:gd name="connsiteY2" fmla="*/ 1190625 h 1204912"/>
                  <a:gd name="connsiteX3" fmla="*/ 1095375 w 3114675"/>
                  <a:gd name="connsiteY3" fmla="*/ 1119187 h 1204912"/>
                  <a:gd name="connsiteX4" fmla="*/ 1252537 w 3114675"/>
                  <a:gd name="connsiteY4" fmla="*/ 981075 h 1204912"/>
                  <a:gd name="connsiteX5" fmla="*/ 1343025 w 3114675"/>
                  <a:gd name="connsiteY5" fmla="*/ 938212 h 1204912"/>
                  <a:gd name="connsiteX6" fmla="*/ 1324927 w 3114675"/>
                  <a:gd name="connsiteY6" fmla="*/ 862012 h 1204912"/>
                  <a:gd name="connsiteX7" fmla="*/ 1443990 w 3114675"/>
                  <a:gd name="connsiteY7" fmla="*/ 797242 h 1204912"/>
                  <a:gd name="connsiteX8" fmla="*/ 1523047 w 3114675"/>
                  <a:gd name="connsiteY8" fmla="*/ 572452 h 1204912"/>
                  <a:gd name="connsiteX9" fmla="*/ 1668780 w 3114675"/>
                  <a:gd name="connsiteY9" fmla="*/ 340995 h 1204912"/>
                  <a:gd name="connsiteX10" fmla="*/ 1843087 w 3114675"/>
                  <a:gd name="connsiteY10" fmla="*/ 0 h 1204912"/>
                  <a:gd name="connsiteX11" fmla="*/ 2024062 w 3114675"/>
                  <a:gd name="connsiteY11" fmla="*/ 104775 h 1204912"/>
                  <a:gd name="connsiteX12" fmla="*/ 2209800 w 3114675"/>
                  <a:gd name="connsiteY12" fmla="*/ 366712 h 1204912"/>
                  <a:gd name="connsiteX13" fmla="*/ 2366962 w 3114675"/>
                  <a:gd name="connsiteY13" fmla="*/ 671512 h 1204912"/>
                  <a:gd name="connsiteX14" fmla="*/ 2624137 w 3114675"/>
                  <a:gd name="connsiteY14" fmla="*/ 1023937 h 1204912"/>
                  <a:gd name="connsiteX15" fmla="*/ 2728912 w 3114675"/>
                  <a:gd name="connsiteY15" fmla="*/ 1176337 h 1204912"/>
                  <a:gd name="connsiteX16" fmla="*/ 2862262 w 3114675"/>
                  <a:gd name="connsiteY16" fmla="*/ 1195387 h 1204912"/>
                  <a:gd name="connsiteX17" fmla="*/ 3114675 w 3114675"/>
                  <a:gd name="connsiteY17" fmla="*/ 1195387 h 1204912"/>
                  <a:gd name="connsiteX18" fmla="*/ 3114675 w 3114675"/>
                  <a:gd name="connsiteY18" fmla="*/ 1195387 h 1204912"/>
                  <a:gd name="connsiteX0" fmla="*/ 0 w 3114675"/>
                  <a:gd name="connsiteY0" fmla="*/ 1204912 h 1204912"/>
                  <a:gd name="connsiteX1" fmla="*/ 657225 w 3114675"/>
                  <a:gd name="connsiteY1" fmla="*/ 1204912 h 1204912"/>
                  <a:gd name="connsiteX2" fmla="*/ 995362 w 3114675"/>
                  <a:gd name="connsiteY2" fmla="*/ 1190625 h 1204912"/>
                  <a:gd name="connsiteX3" fmla="*/ 1095375 w 3114675"/>
                  <a:gd name="connsiteY3" fmla="*/ 1119187 h 1204912"/>
                  <a:gd name="connsiteX4" fmla="*/ 1252537 w 3114675"/>
                  <a:gd name="connsiteY4" fmla="*/ 981075 h 1204912"/>
                  <a:gd name="connsiteX5" fmla="*/ 1343025 w 3114675"/>
                  <a:gd name="connsiteY5" fmla="*/ 938212 h 1204912"/>
                  <a:gd name="connsiteX6" fmla="*/ 1443990 w 3114675"/>
                  <a:gd name="connsiteY6" fmla="*/ 797242 h 1204912"/>
                  <a:gd name="connsiteX7" fmla="*/ 1523047 w 3114675"/>
                  <a:gd name="connsiteY7" fmla="*/ 572452 h 1204912"/>
                  <a:gd name="connsiteX8" fmla="*/ 1668780 w 3114675"/>
                  <a:gd name="connsiteY8" fmla="*/ 340995 h 1204912"/>
                  <a:gd name="connsiteX9" fmla="*/ 1843087 w 3114675"/>
                  <a:gd name="connsiteY9" fmla="*/ 0 h 1204912"/>
                  <a:gd name="connsiteX10" fmla="*/ 2024062 w 3114675"/>
                  <a:gd name="connsiteY10" fmla="*/ 104775 h 1204912"/>
                  <a:gd name="connsiteX11" fmla="*/ 2209800 w 3114675"/>
                  <a:gd name="connsiteY11" fmla="*/ 366712 h 1204912"/>
                  <a:gd name="connsiteX12" fmla="*/ 2366962 w 3114675"/>
                  <a:gd name="connsiteY12" fmla="*/ 671512 h 1204912"/>
                  <a:gd name="connsiteX13" fmla="*/ 2624137 w 3114675"/>
                  <a:gd name="connsiteY13" fmla="*/ 1023937 h 1204912"/>
                  <a:gd name="connsiteX14" fmla="*/ 2728912 w 3114675"/>
                  <a:gd name="connsiteY14" fmla="*/ 1176337 h 1204912"/>
                  <a:gd name="connsiteX15" fmla="*/ 2862262 w 3114675"/>
                  <a:gd name="connsiteY15" fmla="*/ 1195387 h 1204912"/>
                  <a:gd name="connsiteX16" fmla="*/ 3114675 w 3114675"/>
                  <a:gd name="connsiteY16" fmla="*/ 1195387 h 1204912"/>
                  <a:gd name="connsiteX17" fmla="*/ 3114675 w 3114675"/>
                  <a:gd name="connsiteY17" fmla="*/ 1195387 h 1204912"/>
                  <a:gd name="connsiteX0" fmla="*/ 0 w 3114675"/>
                  <a:gd name="connsiteY0" fmla="*/ 1204912 h 1204912"/>
                  <a:gd name="connsiteX1" fmla="*/ 657225 w 3114675"/>
                  <a:gd name="connsiteY1" fmla="*/ 1204912 h 1204912"/>
                  <a:gd name="connsiteX2" fmla="*/ 995362 w 3114675"/>
                  <a:gd name="connsiteY2" fmla="*/ 1190625 h 1204912"/>
                  <a:gd name="connsiteX3" fmla="*/ 1095375 w 3114675"/>
                  <a:gd name="connsiteY3" fmla="*/ 1119187 h 1204912"/>
                  <a:gd name="connsiteX4" fmla="*/ 1252537 w 3114675"/>
                  <a:gd name="connsiteY4" fmla="*/ 981075 h 1204912"/>
                  <a:gd name="connsiteX5" fmla="*/ 1274445 w 3114675"/>
                  <a:gd name="connsiteY5" fmla="*/ 877252 h 1204912"/>
                  <a:gd name="connsiteX6" fmla="*/ 1443990 w 3114675"/>
                  <a:gd name="connsiteY6" fmla="*/ 797242 h 1204912"/>
                  <a:gd name="connsiteX7" fmla="*/ 1523047 w 3114675"/>
                  <a:gd name="connsiteY7" fmla="*/ 572452 h 1204912"/>
                  <a:gd name="connsiteX8" fmla="*/ 1668780 w 3114675"/>
                  <a:gd name="connsiteY8" fmla="*/ 340995 h 1204912"/>
                  <a:gd name="connsiteX9" fmla="*/ 1843087 w 3114675"/>
                  <a:gd name="connsiteY9" fmla="*/ 0 h 1204912"/>
                  <a:gd name="connsiteX10" fmla="*/ 2024062 w 3114675"/>
                  <a:gd name="connsiteY10" fmla="*/ 104775 h 1204912"/>
                  <a:gd name="connsiteX11" fmla="*/ 2209800 w 3114675"/>
                  <a:gd name="connsiteY11" fmla="*/ 366712 h 1204912"/>
                  <a:gd name="connsiteX12" fmla="*/ 2366962 w 3114675"/>
                  <a:gd name="connsiteY12" fmla="*/ 671512 h 1204912"/>
                  <a:gd name="connsiteX13" fmla="*/ 2624137 w 3114675"/>
                  <a:gd name="connsiteY13" fmla="*/ 1023937 h 1204912"/>
                  <a:gd name="connsiteX14" fmla="*/ 2728912 w 3114675"/>
                  <a:gd name="connsiteY14" fmla="*/ 1176337 h 1204912"/>
                  <a:gd name="connsiteX15" fmla="*/ 2862262 w 3114675"/>
                  <a:gd name="connsiteY15" fmla="*/ 1195387 h 1204912"/>
                  <a:gd name="connsiteX16" fmla="*/ 3114675 w 3114675"/>
                  <a:gd name="connsiteY16" fmla="*/ 1195387 h 1204912"/>
                  <a:gd name="connsiteX17" fmla="*/ 3114675 w 3114675"/>
                  <a:gd name="connsiteY17" fmla="*/ 1195387 h 1204912"/>
                  <a:gd name="connsiteX0" fmla="*/ 0 w 3114675"/>
                  <a:gd name="connsiteY0" fmla="*/ 1204912 h 1204912"/>
                  <a:gd name="connsiteX1" fmla="*/ 657225 w 3114675"/>
                  <a:gd name="connsiteY1" fmla="*/ 1204912 h 1204912"/>
                  <a:gd name="connsiteX2" fmla="*/ 995362 w 3114675"/>
                  <a:gd name="connsiteY2" fmla="*/ 1190625 h 1204912"/>
                  <a:gd name="connsiteX3" fmla="*/ 1095375 w 3114675"/>
                  <a:gd name="connsiteY3" fmla="*/ 1119187 h 1204912"/>
                  <a:gd name="connsiteX4" fmla="*/ 1252537 w 3114675"/>
                  <a:gd name="connsiteY4" fmla="*/ 981075 h 1204912"/>
                  <a:gd name="connsiteX5" fmla="*/ 1274445 w 3114675"/>
                  <a:gd name="connsiteY5" fmla="*/ 877252 h 1204912"/>
                  <a:gd name="connsiteX6" fmla="*/ 1443990 w 3114675"/>
                  <a:gd name="connsiteY6" fmla="*/ 797242 h 1204912"/>
                  <a:gd name="connsiteX7" fmla="*/ 1454467 w 3114675"/>
                  <a:gd name="connsiteY7" fmla="*/ 481012 h 1204912"/>
                  <a:gd name="connsiteX8" fmla="*/ 1668780 w 3114675"/>
                  <a:gd name="connsiteY8" fmla="*/ 340995 h 1204912"/>
                  <a:gd name="connsiteX9" fmla="*/ 1843087 w 3114675"/>
                  <a:gd name="connsiteY9" fmla="*/ 0 h 1204912"/>
                  <a:gd name="connsiteX10" fmla="*/ 2024062 w 3114675"/>
                  <a:gd name="connsiteY10" fmla="*/ 104775 h 1204912"/>
                  <a:gd name="connsiteX11" fmla="*/ 2209800 w 3114675"/>
                  <a:gd name="connsiteY11" fmla="*/ 366712 h 1204912"/>
                  <a:gd name="connsiteX12" fmla="*/ 2366962 w 3114675"/>
                  <a:gd name="connsiteY12" fmla="*/ 671512 h 1204912"/>
                  <a:gd name="connsiteX13" fmla="*/ 2624137 w 3114675"/>
                  <a:gd name="connsiteY13" fmla="*/ 1023937 h 1204912"/>
                  <a:gd name="connsiteX14" fmla="*/ 2728912 w 3114675"/>
                  <a:gd name="connsiteY14" fmla="*/ 1176337 h 1204912"/>
                  <a:gd name="connsiteX15" fmla="*/ 2862262 w 3114675"/>
                  <a:gd name="connsiteY15" fmla="*/ 1195387 h 1204912"/>
                  <a:gd name="connsiteX16" fmla="*/ 3114675 w 3114675"/>
                  <a:gd name="connsiteY16" fmla="*/ 1195387 h 1204912"/>
                  <a:gd name="connsiteX17" fmla="*/ 3114675 w 3114675"/>
                  <a:gd name="connsiteY17" fmla="*/ 1195387 h 1204912"/>
                  <a:gd name="connsiteX0" fmla="*/ 0 w 3114675"/>
                  <a:gd name="connsiteY0" fmla="*/ 1204912 h 1204912"/>
                  <a:gd name="connsiteX1" fmla="*/ 657225 w 3114675"/>
                  <a:gd name="connsiteY1" fmla="*/ 1204912 h 1204912"/>
                  <a:gd name="connsiteX2" fmla="*/ 995362 w 3114675"/>
                  <a:gd name="connsiteY2" fmla="*/ 1190625 h 1204912"/>
                  <a:gd name="connsiteX3" fmla="*/ 1095375 w 3114675"/>
                  <a:gd name="connsiteY3" fmla="*/ 1119187 h 1204912"/>
                  <a:gd name="connsiteX4" fmla="*/ 1252537 w 3114675"/>
                  <a:gd name="connsiteY4" fmla="*/ 981075 h 1204912"/>
                  <a:gd name="connsiteX5" fmla="*/ 1274445 w 3114675"/>
                  <a:gd name="connsiteY5" fmla="*/ 877252 h 1204912"/>
                  <a:gd name="connsiteX6" fmla="*/ 1443990 w 3114675"/>
                  <a:gd name="connsiteY6" fmla="*/ 797242 h 1204912"/>
                  <a:gd name="connsiteX7" fmla="*/ 1454467 w 3114675"/>
                  <a:gd name="connsiteY7" fmla="*/ 481012 h 1204912"/>
                  <a:gd name="connsiteX8" fmla="*/ 1615440 w 3114675"/>
                  <a:gd name="connsiteY8" fmla="*/ 295275 h 1204912"/>
                  <a:gd name="connsiteX9" fmla="*/ 1843087 w 3114675"/>
                  <a:gd name="connsiteY9" fmla="*/ 0 h 1204912"/>
                  <a:gd name="connsiteX10" fmla="*/ 2024062 w 3114675"/>
                  <a:gd name="connsiteY10" fmla="*/ 104775 h 1204912"/>
                  <a:gd name="connsiteX11" fmla="*/ 2209800 w 3114675"/>
                  <a:gd name="connsiteY11" fmla="*/ 366712 h 1204912"/>
                  <a:gd name="connsiteX12" fmla="*/ 2366962 w 3114675"/>
                  <a:gd name="connsiteY12" fmla="*/ 671512 h 1204912"/>
                  <a:gd name="connsiteX13" fmla="*/ 2624137 w 3114675"/>
                  <a:gd name="connsiteY13" fmla="*/ 1023937 h 1204912"/>
                  <a:gd name="connsiteX14" fmla="*/ 2728912 w 3114675"/>
                  <a:gd name="connsiteY14" fmla="*/ 1176337 h 1204912"/>
                  <a:gd name="connsiteX15" fmla="*/ 2862262 w 3114675"/>
                  <a:gd name="connsiteY15" fmla="*/ 1195387 h 1204912"/>
                  <a:gd name="connsiteX16" fmla="*/ 3114675 w 3114675"/>
                  <a:gd name="connsiteY16" fmla="*/ 1195387 h 1204912"/>
                  <a:gd name="connsiteX17" fmla="*/ 3114675 w 3114675"/>
                  <a:gd name="connsiteY17" fmla="*/ 1195387 h 1204912"/>
                  <a:gd name="connsiteX0" fmla="*/ 0 w 3114675"/>
                  <a:gd name="connsiteY0" fmla="*/ 1204912 h 1204912"/>
                  <a:gd name="connsiteX1" fmla="*/ 657225 w 3114675"/>
                  <a:gd name="connsiteY1" fmla="*/ 1204912 h 1204912"/>
                  <a:gd name="connsiteX2" fmla="*/ 995362 w 3114675"/>
                  <a:gd name="connsiteY2" fmla="*/ 1190625 h 1204912"/>
                  <a:gd name="connsiteX3" fmla="*/ 1095375 w 3114675"/>
                  <a:gd name="connsiteY3" fmla="*/ 1119187 h 1204912"/>
                  <a:gd name="connsiteX4" fmla="*/ 1252537 w 3114675"/>
                  <a:gd name="connsiteY4" fmla="*/ 981075 h 1204912"/>
                  <a:gd name="connsiteX5" fmla="*/ 1274445 w 3114675"/>
                  <a:gd name="connsiteY5" fmla="*/ 877252 h 1204912"/>
                  <a:gd name="connsiteX6" fmla="*/ 1443990 w 3114675"/>
                  <a:gd name="connsiteY6" fmla="*/ 797242 h 1204912"/>
                  <a:gd name="connsiteX7" fmla="*/ 1454467 w 3114675"/>
                  <a:gd name="connsiteY7" fmla="*/ 481012 h 1204912"/>
                  <a:gd name="connsiteX8" fmla="*/ 1615440 w 3114675"/>
                  <a:gd name="connsiteY8" fmla="*/ 295275 h 1204912"/>
                  <a:gd name="connsiteX9" fmla="*/ 1843087 w 3114675"/>
                  <a:gd name="connsiteY9" fmla="*/ 0 h 1204912"/>
                  <a:gd name="connsiteX10" fmla="*/ 2024062 w 3114675"/>
                  <a:gd name="connsiteY10" fmla="*/ 104775 h 1204912"/>
                  <a:gd name="connsiteX11" fmla="*/ 2209800 w 3114675"/>
                  <a:gd name="connsiteY11" fmla="*/ 366712 h 1204912"/>
                  <a:gd name="connsiteX12" fmla="*/ 2275522 w 3114675"/>
                  <a:gd name="connsiteY12" fmla="*/ 808672 h 1204912"/>
                  <a:gd name="connsiteX13" fmla="*/ 2624137 w 3114675"/>
                  <a:gd name="connsiteY13" fmla="*/ 1023937 h 1204912"/>
                  <a:gd name="connsiteX14" fmla="*/ 2728912 w 3114675"/>
                  <a:gd name="connsiteY14" fmla="*/ 1176337 h 1204912"/>
                  <a:gd name="connsiteX15" fmla="*/ 2862262 w 3114675"/>
                  <a:gd name="connsiteY15" fmla="*/ 1195387 h 1204912"/>
                  <a:gd name="connsiteX16" fmla="*/ 3114675 w 3114675"/>
                  <a:gd name="connsiteY16" fmla="*/ 1195387 h 1204912"/>
                  <a:gd name="connsiteX17" fmla="*/ 3114675 w 3114675"/>
                  <a:gd name="connsiteY17" fmla="*/ 1195387 h 1204912"/>
                  <a:gd name="connsiteX0" fmla="*/ 0 w 3114675"/>
                  <a:gd name="connsiteY0" fmla="*/ 1204912 h 1204912"/>
                  <a:gd name="connsiteX1" fmla="*/ 657225 w 3114675"/>
                  <a:gd name="connsiteY1" fmla="*/ 1204912 h 1204912"/>
                  <a:gd name="connsiteX2" fmla="*/ 995362 w 3114675"/>
                  <a:gd name="connsiteY2" fmla="*/ 1190625 h 1204912"/>
                  <a:gd name="connsiteX3" fmla="*/ 1095375 w 3114675"/>
                  <a:gd name="connsiteY3" fmla="*/ 1119187 h 1204912"/>
                  <a:gd name="connsiteX4" fmla="*/ 1252537 w 3114675"/>
                  <a:gd name="connsiteY4" fmla="*/ 981075 h 1204912"/>
                  <a:gd name="connsiteX5" fmla="*/ 1274445 w 3114675"/>
                  <a:gd name="connsiteY5" fmla="*/ 877252 h 1204912"/>
                  <a:gd name="connsiteX6" fmla="*/ 1443990 w 3114675"/>
                  <a:gd name="connsiteY6" fmla="*/ 797242 h 1204912"/>
                  <a:gd name="connsiteX7" fmla="*/ 1454467 w 3114675"/>
                  <a:gd name="connsiteY7" fmla="*/ 481012 h 1204912"/>
                  <a:gd name="connsiteX8" fmla="*/ 1615440 w 3114675"/>
                  <a:gd name="connsiteY8" fmla="*/ 295275 h 1204912"/>
                  <a:gd name="connsiteX9" fmla="*/ 1843087 w 3114675"/>
                  <a:gd name="connsiteY9" fmla="*/ 0 h 1204912"/>
                  <a:gd name="connsiteX10" fmla="*/ 2024062 w 3114675"/>
                  <a:gd name="connsiteY10" fmla="*/ 104775 h 1204912"/>
                  <a:gd name="connsiteX11" fmla="*/ 2209800 w 3114675"/>
                  <a:gd name="connsiteY11" fmla="*/ 366712 h 1204912"/>
                  <a:gd name="connsiteX12" fmla="*/ 2275522 w 3114675"/>
                  <a:gd name="connsiteY12" fmla="*/ 808672 h 1204912"/>
                  <a:gd name="connsiteX13" fmla="*/ 2494597 w 3114675"/>
                  <a:gd name="connsiteY13" fmla="*/ 1069657 h 1204912"/>
                  <a:gd name="connsiteX14" fmla="*/ 2728912 w 3114675"/>
                  <a:gd name="connsiteY14" fmla="*/ 1176337 h 1204912"/>
                  <a:gd name="connsiteX15" fmla="*/ 2862262 w 3114675"/>
                  <a:gd name="connsiteY15" fmla="*/ 1195387 h 1204912"/>
                  <a:gd name="connsiteX16" fmla="*/ 3114675 w 3114675"/>
                  <a:gd name="connsiteY16" fmla="*/ 1195387 h 1204912"/>
                  <a:gd name="connsiteX17" fmla="*/ 3114675 w 3114675"/>
                  <a:gd name="connsiteY17" fmla="*/ 1195387 h 120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14675" h="1204912">
                    <a:moveTo>
                      <a:pt x="0" y="1204912"/>
                    </a:moveTo>
                    <a:lnTo>
                      <a:pt x="657225" y="1204912"/>
                    </a:lnTo>
                    <a:lnTo>
                      <a:pt x="995362" y="1190625"/>
                    </a:lnTo>
                    <a:lnTo>
                      <a:pt x="1095375" y="1119187"/>
                    </a:lnTo>
                    <a:lnTo>
                      <a:pt x="1252537" y="981075"/>
                    </a:lnTo>
                    <a:lnTo>
                      <a:pt x="1274445" y="877252"/>
                    </a:lnTo>
                    <a:lnTo>
                      <a:pt x="1443990" y="797242"/>
                    </a:lnTo>
                    <a:lnTo>
                      <a:pt x="1454467" y="481012"/>
                    </a:lnTo>
                    <a:lnTo>
                      <a:pt x="1615440" y="295275"/>
                    </a:lnTo>
                    <a:lnTo>
                      <a:pt x="1843087" y="0"/>
                    </a:lnTo>
                    <a:lnTo>
                      <a:pt x="2024062" y="104775"/>
                    </a:lnTo>
                    <a:lnTo>
                      <a:pt x="2209800" y="366712"/>
                    </a:lnTo>
                    <a:lnTo>
                      <a:pt x="2275522" y="808672"/>
                    </a:lnTo>
                    <a:lnTo>
                      <a:pt x="2494597" y="1069657"/>
                    </a:lnTo>
                    <a:lnTo>
                      <a:pt x="2728912" y="1176337"/>
                    </a:lnTo>
                    <a:lnTo>
                      <a:pt x="2862262" y="1195387"/>
                    </a:lnTo>
                    <a:lnTo>
                      <a:pt x="3114675" y="1195387"/>
                    </a:lnTo>
                    <a:lnTo>
                      <a:pt x="3114675" y="1195387"/>
                    </a:ln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0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8417977" y="4717667"/>
                <a:ext cx="1926810" cy="1004650"/>
              </a:xfrm>
              <a:custGeom>
                <a:avLst/>
                <a:gdLst>
                  <a:gd name="connsiteX0" fmla="*/ 0 w 3109912"/>
                  <a:gd name="connsiteY0" fmla="*/ 1800225 h 1819275"/>
                  <a:gd name="connsiteX1" fmla="*/ 128587 w 3109912"/>
                  <a:gd name="connsiteY1" fmla="*/ 1624013 h 1819275"/>
                  <a:gd name="connsiteX2" fmla="*/ 200025 w 3109912"/>
                  <a:gd name="connsiteY2" fmla="*/ 928688 h 1819275"/>
                  <a:gd name="connsiteX3" fmla="*/ 414337 w 3109912"/>
                  <a:gd name="connsiteY3" fmla="*/ 238125 h 1819275"/>
                  <a:gd name="connsiteX4" fmla="*/ 547687 w 3109912"/>
                  <a:gd name="connsiteY4" fmla="*/ 157163 h 1819275"/>
                  <a:gd name="connsiteX5" fmla="*/ 633412 w 3109912"/>
                  <a:gd name="connsiteY5" fmla="*/ 0 h 1819275"/>
                  <a:gd name="connsiteX6" fmla="*/ 795337 w 3109912"/>
                  <a:gd name="connsiteY6" fmla="*/ 123825 h 1819275"/>
                  <a:gd name="connsiteX7" fmla="*/ 900112 w 3109912"/>
                  <a:gd name="connsiteY7" fmla="*/ 442913 h 1819275"/>
                  <a:gd name="connsiteX8" fmla="*/ 985837 w 3109912"/>
                  <a:gd name="connsiteY8" fmla="*/ 304800 h 1819275"/>
                  <a:gd name="connsiteX9" fmla="*/ 1171575 w 3109912"/>
                  <a:gd name="connsiteY9" fmla="*/ 1452563 h 1819275"/>
                  <a:gd name="connsiteX10" fmla="*/ 1238250 w 3109912"/>
                  <a:gd name="connsiteY10" fmla="*/ 1585913 h 1819275"/>
                  <a:gd name="connsiteX11" fmla="*/ 1443037 w 3109912"/>
                  <a:gd name="connsiteY11" fmla="*/ 1762125 h 1819275"/>
                  <a:gd name="connsiteX12" fmla="*/ 1800225 w 3109912"/>
                  <a:gd name="connsiteY12" fmla="*/ 1819275 h 1819275"/>
                  <a:gd name="connsiteX13" fmla="*/ 3109912 w 3109912"/>
                  <a:gd name="connsiteY13" fmla="*/ 1800225 h 1819275"/>
                  <a:gd name="connsiteX14" fmla="*/ 3109912 w 3109912"/>
                  <a:gd name="connsiteY14" fmla="*/ 1800225 h 1819275"/>
                  <a:gd name="connsiteX0" fmla="*/ 0 w 3109912"/>
                  <a:gd name="connsiteY0" fmla="*/ 1800225 h 1819275"/>
                  <a:gd name="connsiteX1" fmla="*/ 128587 w 3109912"/>
                  <a:gd name="connsiteY1" fmla="*/ 1624013 h 1819275"/>
                  <a:gd name="connsiteX2" fmla="*/ 200025 w 3109912"/>
                  <a:gd name="connsiteY2" fmla="*/ 928688 h 1819275"/>
                  <a:gd name="connsiteX3" fmla="*/ 414337 w 3109912"/>
                  <a:gd name="connsiteY3" fmla="*/ 238125 h 1819275"/>
                  <a:gd name="connsiteX4" fmla="*/ 633412 w 3109912"/>
                  <a:gd name="connsiteY4" fmla="*/ 0 h 1819275"/>
                  <a:gd name="connsiteX5" fmla="*/ 795337 w 3109912"/>
                  <a:gd name="connsiteY5" fmla="*/ 123825 h 1819275"/>
                  <a:gd name="connsiteX6" fmla="*/ 900112 w 3109912"/>
                  <a:gd name="connsiteY6" fmla="*/ 442913 h 1819275"/>
                  <a:gd name="connsiteX7" fmla="*/ 985837 w 3109912"/>
                  <a:gd name="connsiteY7" fmla="*/ 304800 h 1819275"/>
                  <a:gd name="connsiteX8" fmla="*/ 1171575 w 3109912"/>
                  <a:gd name="connsiteY8" fmla="*/ 1452563 h 1819275"/>
                  <a:gd name="connsiteX9" fmla="*/ 1238250 w 3109912"/>
                  <a:gd name="connsiteY9" fmla="*/ 1585913 h 1819275"/>
                  <a:gd name="connsiteX10" fmla="*/ 1443037 w 3109912"/>
                  <a:gd name="connsiteY10" fmla="*/ 1762125 h 1819275"/>
                  <a:gd name="connsiteX11" fmla="*/ 1800225 w 3109912"/>
                  <a:gd name="connsiteY11" fmla="*/ 1819275 h 1819275"/>
                  <a:gd name="connsiteX12" fmla="*/ 3109912 w 3109912"/>
                  <a:gd name="connsiteY12" fmla="*/ 1800225 h 1819275"/>
                  <a:gd name="connsiteX13" fmla="*/ 3109912 w 3109912"/>
                  <a:gd name="connsiteY13" fmla="*/ 1800225 h 1819275"/>
                  <a:gd name="connsiteX0" fmla="*/ 0 w 3109912"/>
                  <a:gd name="connsiteY0" fmla="*/ 1800225 h 1819275"/>
                  <a:gd name="connsiteX1" fmla="*/ 128587 w 3109912"/>
                  <a:gd name="connsiteY1" fmla="*/ 1624013 h 1819275"/>
                  <a:gd name="connsiteX2" fmla="*/ 200025 w 3109912"/>
                  <a:gd name="connsiteY2" fmla="*/ 928688 h 1819275"/>
                  <a:gd name="connsiteX3" fmla="*/ 471487 w 3109912"/>
                  <a:gd name="connsiteY3" fmla="*/ 438150 h 1819275"/>
                  <a:gd name="connsiteX4" fmla="*/ 633412 w 3109912"/>
                  <a:gd name="connsiteY4" fmla="*/ 0 h 1819275"/>
                  <a:gd name="connsiteX5" fmla="*/ 795337 w 3109912"/>
                  <a:gd name="connsiteY5" fmla="*/ 123825 h 1819275"/>
                  <a:gd name="connsiteX6" fmla="*/ 900112 w 3109912"/>
                  <a:gd name="connsiteY6" fmla="*/ 442913 h 1819275"/>
                  <a:gd name="connsiteX7" fmla="*/ 985837 w 3109912"/>
                  <a:gd name="connsiteY7" fmla="*/ 304800 h 1819275"/>
                  <a:gd name="connsiteX8" fmla="*/ 1171575 w 3109912"/>
                  <a:gd name="connsiteY8" fmla="*/ 1452563 h 1819275"/>
                  <a:gd name="connsiteX9" fmla="*/ 1238250 w 3109912"/>
                  <a:gd name="connsiteY9" fmla="*/ 1585913 h 1819275"/>
                  <a:gd name="connsiteX10" fmla="*/ 1443037 w 3109912"/>
                  <a:gd name="connsiteY10" fmla="*/ 1762125 h 1819275"/>
                  <a:gd name="connsiteX11" fmla="*/ 1800225 w 3109912"/>
                  <a:gd name="connsiteY11" fmla="*/ 1819275 h 1819275"/>
                  <a:gd name="connsiteX12" fmla="*/ 3109912 w 3109912"/>
                  <a:gd name="connsiteY12" fmla="*/ 1800225 h 1819275"/>
                  <a:gd name="connsiteX13" fmla="*/ 3109912 w 3109912"/>
                  <a:gd name="connsiteY13" fmla="*/ 180022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9912" h="1819275">
                    <a:moveTo>
                      <a:pt x="0" y="1800225"/>
                    </a:moveTo>
                    <a:lnTo>
                      <a:pt x="128587" y="1624013"/>
                    </a:lnTo>
                    <a:lnTo>
                      <a:pt x="200025" y="928688"/>
                    </a:lnTo>
                    <a:lnTo>
                      <a:pt x="471487" y="438150"/>
                    </a:lnTo>
                    <a:lnTo>
                      <a:pt x="633412" y="0"/>
                    </a:lnTo>
                    <a:lnTo>
                      <a:pt x="795337" y="123825"/>
                    </a:lnTo>
                    <a:lnTo>
                      <a:pt x="900112" y="442913"/>
                    </a:lnTo>
                    <a:lnTo>
                      <a:pt x="985837" y="304800"/>
                    </a:lnTo>
                    <a:lnTo>
                      <a:pt x="1171575" y="1452563"/>
                    </a:lnTo>
                    <a:lnTo>
                      <a:pt x="1238250" y="1585913"/>
                    </a:lnTo>
                    <a:lnTo>
                      <a:pt x="1443037" y="1762125"/>
                    </a:lnTo>
                    <a:lnTo>
                      <a:pt x="1800225" y="1819275"/>
                    </a:lnTo>
                    <a:lnTo>
                      <a:pt x="3109912" y="1800225"/>
                    </a:lnTo>
                    <a:lnTo>
                      <a:pt x="3109912" y="1800225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7889482" y="3924487"/>
                <a:ext cx="306763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600" dirty="0">
                    <a:latin typeface="+mn-lt"/>
                  </a:rPr>
                  <a:t>Sensor</a:t>
                </a:r>
              </a:p>
              <a:p>
                <a:r>
                  <a:rPr lang="en-CA" sz="1600" dirty="0">
                    <a:latin typeface="+mn-lt"/>
                  </a:rPr>
                  <a:t>spectral sensitivity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0132000" y="2088906"/>
                <a:ext cx="22344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0132000" y="2255738"/>
                <a:ext cx="223449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132000" y="2425314"/>
                <a:ext cx="223449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9957299" y="1935473"/>
                <a:ext cx="1640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dirty="0" smtClean="0"/>
                  <a:t>R</a:t>
                </a:r>
                <a:endParaRPr lang="en-CA" sz="1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957299" y="2106948"/>
                <a:ext cx="1640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dirty="0" smtClean="0"/>
                  <a:t>G</a:t>
                </a:r>
                <a:endParaRPr lang="en-CA" sz="10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957299" y="2272052"/>
                <a:ext cx="1640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dirty="0" smtClean="0"/>
                  <a:t>B</a:t>
                </a:r>
                <a:endParaRPr lang="en-CA" sz="100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0104079" y="4629277"/>
                <a:ext cx="22344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0104079" y="4796110"/>
                <a:ext cx="223449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104079" y="4965686"/>
                <a:ext cx="223449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9929377" y="4475845"/>
                <a:ext cx="1640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dirty="0" smtClean="0"/>
                  <a:t>R</a:t>
                </a:r>
                <a:endParaRPr lang="en-CA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929377" y="4647319"/>
                <a:ext cx="1640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dirty="0" smtClean="0"/>
                  <a:t>G</a:t>
                </a:r>
                <a:endParaRPr lang="en-CA" sz="1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929377" y="4812424"/>
                <a:ext cx="1640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dirty="0" smtClean="0"/>
                  <a:t>B</a:t>
                </a:r>
                <a:endParaRPr lang="en-CA" sz="1000" dirty="0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308483" y="1315267"/>
            <a:ext cx="6571958" cy="5229354"/>
            <a:chOff x="1110137" y="1513687"/>
            <a:chExt cx="6571958" cy="52293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495" y="1898278"/>
              <a:ext cx="2791016" cy="165843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1868133" y="1513687"/>
              <a:ext cx="338258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400" dirty="0">
                  <a:latin typeface="+mn-lt"/>
                </a:rPr>
                <a:t>Canon 600D </a:t>
              </a:r>
              <a:r>
                <a:rPr lang="en-CA" sz="1400" dirty="0" smtClean="0">
                  <a:latin typeface="+mn-lt"/>
                </a:rPr>
                <a:t>raw-RGB image</a:t>
              </a:r>
              <a:endParaRPr lang="en-CA" sz="1400" dirty="0">
                <a:latin typeface="+mn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496" y="4390658"/>
              <a:ext cx="2791016" cy="165843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2082405" y="4031244"/>
              <a:ext cx="30471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400" dirty="0">
                  <a:latin typeface="+mn-lt"/>
                </a:rPr>
                <a:t>Nikon D5200 raw-RGB </a:t>
              </a:r>
              <a:r>
                <a:rPr lang="en-CA" sz="1400" dirty="0" smtClean="0">
                  <a:latin typeface="+mn-lt"/>
                </a:rPr>
                <a:t>image</a:t>
              </a:r>
              <a:endParaRPr lang="en-CA" sz="14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56525" y="2418378"/>
              <a:ext cx="627046" cy="558889"/>
            </a:xfrm>
            <a:prstGeom prst="rect">
              <a:avLst/>
            </a:prstGeom>
            <a:solidFill>
              <a:srgbClr val="156B38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1118" tIns="35559" rIns="71118" bIns="3555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9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48215" y="4971373"/>
              <a:ext cx="627046" cy="55888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1118" tIns="35559" rIns="71118" bIns="3555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9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99601" y="5250818"/>
              <a:ext cx="51677" cy="47999"/>
            </a:xfrm>
            <a:prstGeom prst="rect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63285" y="2643328"/>
              <a:ext cx="51677" cy="47999"/>
            </a:xfrm>
            <a:prstGeom prst="rect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cxnSp>
          <p:nvCxnSpPr>
            <p:cNvPr id="28" name="Straight Arrow Connector 27"/>
            <p:cNvCxnSpPr>
              <a:stCxn id="27" idx="3"/>
              <a:endCxn id="8" idx="1"/>
            </p:cNvCxnSpPr>
            <p:nvPr/>
          </p:nvCxnSpPr>
          <p:spPr>
            <a:xfrm>
              <a:off x="2514963" y="2667328"/>
              <a:ext cx="2741562" cy="3049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6" idx="3"/>
              <a:endCxn id="9" idx="1"/>
            </p:cNvCxnSpPr>
            <p:nvPr/>
          </p:nvCxnSpPr>
          <p:spPr>
            <a:xfrm flipV="1">
              <a:off x="2551278" y="5250818"/>
              <a:ext cx="2696937" cy="240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020263" y="2292431"/>
                  <a:ext cx="1553430" cy="824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CA" dirty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.082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 dirty="0">
                                      <a:latin typeface="Cambria Math" panose="02040503050406030204" pitchFamily="18" charset="0"/>
                                    </a:rPr>
                                    <m:t>0.419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 dirty="0">
                                      <a:latin typeface="Cambria Math" panose="02040503050406030204" pitchFamily="18" charset="0"/>
                                    </a:rPr>
                                    <m:t>0.219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0263" y="2292431"/>
                  <a:ext cx="1553430" cy="82490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911861" y="4882532"/>
                  <a:ext cx="1770234" cy="824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CA" b="0" i="0" dirty="0" smtClean="0">
                            <a:latin typeface="Cambria Math" panose="02040503050406030204" pitchFamily="18" charset="0"/>
                          </a:rPr>
                          <m:t>GT</m:t>
                        </m:r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 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CA" i="1" dirty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 dirty="0">
                                      <a:latin typeface="Cambria Math" panose="02040503050406030204" pitchFamily="18" charset="0"/>
                                    </a:rPr>
                                    <m:t>0.61</m:t>
                                  </m:r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 dirty="0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CA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861" y="4882532"/>
                  <a:ext cx="1770234" cy="8249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0137" y="2724616"/>
              <a:ext cx="923104" cy="83246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6796" y="5241519"/>
              <a:ext cx="886157" cy="878042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316023" y="6404487"/>
              <a:ext cx="4486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Images from NUS-8 illumination estimation dataset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15781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1719"/>
            <a:ext cx="10515600" cy="1325563"/>
          </a:xfrm>
        </p:spPr>
        <p:txBody>
          <a:bodyPr/>
          <a:lstStyle/>
          <a:p>
            <a:r>
              <a:rPr lang="en-US" dirty="0" smtClean="0"/>
              <a:t>Our proposed method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9" y="1889722"/>
            <a:ext cx="2655667" cy="1819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96" y="1881724"/>
            <a:ext cx="2655667" cy="1819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1" y="4315695"/>
            <a:ext cx="2655667" cy="181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95" y="4315695"/>
            <a:ext cx="2655667" cy="1819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754036" y="1562801"/>
            <a:ext cx="339547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 smtClean="0">
                <a:latin typeface="+mn-lt"/>
              </a:rPr>
              <a:t>Sensor X raw-RGB image</a:t>
            </a:r>
            <a:endParaRPr lang="en-CA" sz="16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597838" y="4000783"/>
            <a:ext cx="333096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 smtClean="0">
                <a:latin typeface="+mn-lt"/>
              </a:rPr>
              <a:t>Sensor Y raw-RGB image</a:t>
            </a:r>
            <a:endParaRPr lang="en-CA" sz="16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8772098" y="1549705"/>
            <a:ext cx="284842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 smtClean="0">
                <a:latin typeface="+mn-lt"/>
              </a:rPr>
              <a:t>White-balanced image</a:t>
            </a:r>
            <a:endParaRPr lang="en-CA" sz="1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8737428" y="3996691"/>
            <a:ext cx="289700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>
                <a:latin typeface="+mn-lt"/>
              </a:rPr>
              <a:t>White-balanced image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68646" y="3375809"/>
            <a:ext cx="1022932" cy="1221635"/>
            <a:chOff x="7995546" y="2524413"/>
            <a:chExt cx="2077401" cy="2414007"/>
          </a:xfrm>
        </p:grpSpPr>
        <p:cxnSp>
          <p:nvCxnSpPr>
            <p:cNvPr id="13" name="Straight Connector 12"/>
            <p:cNvCxnSpPr>
              <a:stCxn id="15" idx="6"/>
              <a:endCxn id="19" idx="3"/>
            </p:cNvCxnSpPr>
            <p:nvPr/>
          </p:nvCxnSpPr>
          <p:spPr>
            <a:xfrm flipV="1">
              <a:off x="8752103" y="3998900"/>
              <a:ext cx="675082" cy="56124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7" idx="6"/>
              <a:endCxn id="19" idx="1"/>
            </p:cNvCxnSpPr>
            <p:nvPr/>
          </p:nvCxnSpPr>
          <p:spPr>
            <a:xfrm>
              <a:off x="8756805" y="2902692"/>
              <a:ext cx="670380" cy="56124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7995546" y="4181863"/>
              <a:ext cx="756557" cy="756557"/>
            </a:xfrm>
            <a:prstGeom prst="ellipse">
              <a:avLst/>
            </a:prstGeom>
            <a:noFill/>
            <a:ln w="38100"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16" name="Oval 15"/>
            <p:cNvSpPr/>
            <p:nvPr/>
          </p:nvSpPr>
          <p:spPr>
            <a:xfrm>
              <a:off x="8209467" y="4399567"/>
              <a:ext cx="324933" cy="324933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17" name="Oval 16"/>
            <p:cNvSpPr/>
            <p:nvPr/>
          </p:nvSpPr>
          <p:spPr>
            <a:xfrm>
              <a:off x="8000248" y="2524413"/>
              <a:ext cx="756557" cy="756557"/>
            </a:xfrm>
            <a:prstGeom prst="ellipse">
              <a:avLst/>
            </a:prstGeom>
            <a:noFill/>
            <a:ln w="38100"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18" name="Oval 17"/>
            <p:cNvSpPr/>
            <p:nvPr/>
          </p:nvSpPr>
          <p:spPr>
            <a:xfrm>
              <a:off x="8209467" y="2742117"/>
              <a:ext cx="324933" cy="324933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19" name="Oval 18"/>
            <p:cNvSpPr/>
            <p:nvPr/>
          </p:nvSpPr>
          <p:spPr>
            <a:xfrm>
              <a:off x="9316390" y="3353138"/>
              <a:ext cx="756557" cy="756557"/>
            </a:xfrm>
            <a:prstGeom prst="ellipse">
              <a:avLst/>
            </a:prstGeom>
            <a:noFill/>
            <a:ln w="38100"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20" name="Oval 19"/>
            <p:cNvSpPr/>
            <p:nvPr/>
          </p:nvSpPr>
          <p:spPr>
            <a:xfrm>
              <a:off x="9525608" y="3570843"/>
              <a:ext cx="324933" cy="324933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3906257" y="1212659"/>
            <a:ext cx="441205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2800" b="1" dirty="0" smtClean="0">
                <a:solidFill>
                  <a:srgbClr val="0000FF"/>
                </a:solidFill>
                <a:latin typeface="+mn-lt"/>
              </a:rPr>
              <a:t>Sensor-independent framework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769566" y="3367811"/>
            <a:ext cx="1022932" cy="1221635"/>
            <a:chOff x="7995546" y="2524413"/>
            <a:chExt cx="2077401" cy="2414007"/>
          </a:xfrm>
        </p:grpSpPr>
        <p:cxnSp>
          <p:nvCxnSpPr>
            <p:cNvPr id="29" name="Straight Connector 28"/>
            <p:cNvCxnSpPr>
              <a:stCxn id="31" idx="6"/>
              <a:endCxn id="35" idx="3"/>
            </p:cNvCxnSpPr>
            <p:nvPr/>
          </p:nvCxnSpPr>
          <p:spPr>
            <a:xfrm flipV="1">
              <a:off x="8752103" y="3998900"/>
              <a:ext cx="675082" cy="56124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3" idx="6"/>
              <a:endCxn id="35" idx="1"/>
            </p:cNvCxnSpPr>
            <p:nvPr/>
          </p:nvCxnSpPr>
          <p:spPr>
            <a:xfrm>
              <a:off x="8756805" y="2902692"/>
              <a:ext cx="670380" cy="56124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7995546" y="4181863"/>
              <a:ext cx="756557" cy="756557"/>
            </a:xfrm>
            <a:prstGeom prst="ellipse">
              <a:avLst/>
            </a:prstGeom>
            <a:noFill/>
            <a:ln w="38100"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32" name="Oval 31"/>
            <p:cNvSpPr/>
            <p:nvPr/>
          </p:nvSpPr>
          <p:spPr>
            <a:xfrm>
              <a:off x="8209467" y="4399567"/>
              <a:ext cx="324933" cy="324933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33" name="Oval 32"/>
            <p:cNvSpPr/>
            <p:nvPr/>
          </p:nvSpPr>
          <p:spPr>
            <a:xfrm>
              <a:off x="8000248" y="2524413"/>
              <a:ext cx="756557" cy="756557"/>
            </a:xfrm>
            <a:prstGeom prst="ellipse">
              <a:avLst/>
            </a:prstGeom>
            <a:noFill/>
            <a:ln w="38100"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34" name="Oval 33"/>
            <p:cNvSpPr/>
            <p:nvPr/>
          </p:nvSpPr>
          <p:spPr>
            <a:xfrm>
              <a:off x="8209467" y="2742117"/>
              <a:ext cx="324933" cy="324933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35" name="Oval 34"/>
            <p:cNvSpPr/>
            <p:nvPr/>
          </p:nvSpPr>
          <p:spPr>
            <a:xfrm>
              <a:off x="9316390" y="3353138"/>
              <a:ext cx="756557" cy="756557"/>
            </a:xfrm>
            <a:prstGeom prst="ellipse">
              <a:avLst/>
            </a:prstGeom>
            <a:noFill/>
            <a:ln w="38100"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36" name="Oval 35"/>
            <p:cNvSpPr/>
            <p:nvPr/>
          </p:nvSpPr>
          <p:spPr>
            <a:xfrm>
              <a:off x="9525608" y="3570843"/>
              <a:ext cx="324933" cy="324933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453377" y="3195073"/>
            <a:ext cx="3441206" cy="1602345"/>
          </a:xfrm>
          <a:prstGeom prst="roundRect">
            <a:avLst>
              <a:gd name="adj" fmla="val 172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4033186" y="2519833"/>
            <a:ext cx="19769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800" i="1" dirty="0" smtClean="0">
                <a:latin typeface="+mn-lt"/>
              </a:rPr>
              <a:t>(1) Sensor-mapping</a:t>
            </a:r>
            <a:br>
              <a:rPr lang="en-CA" sz="1800" i="1" dirty="0" smtClean="0">
                <a:latin typeface="+mn-lt"/>
              </a:rPr>
            </a:br>
            <a:r>
              <a:rPr lang="en-CA" sz="1800" i="1" dirty="0" smtClean="0">
                <a:latin typeface="+mn-lt"/>
              </a:rPr>
              <a:t>network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5949132" y="2520413"/>
            <a:ext cx="251447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800" i="1" dirty="0" smtClean="0">
                <a:latin typeface="+mn-lt"/>
              </a:rPr>
              <a:t>(2) Illumination estimation</a:t>
            </a:r>
          </a:p>
          <a:p>
            <a:r>
              <a:rPr lang="en-CA" sz="1800" i="1" dirty="0" smtClean="0">
                <a:latin typeface="+mn-lt"/>
              </a:rPr>
              <a:t>network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6032938" y="3820844"/>
            <a:ext cx="458768" cy="393735"/>
          </a:xfrm>
          <a:prstGeom prst="right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/>
          </a:p>
        </p:txBody>
      </p:sp>
      <p:sp>
        <p:nvSpPr>
          <p:cNvPr id="41" name="Right Brace 40"/>
          <p:cNvSpPr/>
          <p:nvPr/>
        </p:nvSpPr>
        <p:spPr>
          <a:xfrm rot="16200000">
            <a:off x="6070357" y="316913"/>
            <a:ext cx="261110" cy="4234794"/>
          </a:xfrm>
          <a:prstGeom prst="rightBrace">
            <a:avLst>
              <a:gd name="adj1" fmla="val 34776"/>
              <a:gd name="adj2" fmla="val 4751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>
              <a:solidFill>
                <a:schemeClr val="lt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797040" y="3319543"/>
            <a:ext cx="386682" cy="1580003"/>
            <a:chOff x="3797040" y="3564096"/>
            <a:chExt cx="386682" cy="1580003"/>
          </a:xfrm>
        </p:grpSpPr>
        <p:sp>
          <p:nvSpPr>
            <p:cNvPr id="24" name="Right Arrow 23"/>
            <p:cNvSpPr/>
            <p:nvPr/>
          </p:nvSpPr>
          <p:spPr>
            <a:xfrm rot="19477988">
              <a:off x="3797041" y="4775250"/>
              <a:ext cx="386681" cy="36884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44" name="Right Arrow 43"/>
            <p:cNvSpPr/>
            <p:nvPr/>
          </p:nvSpPr>
          <p:spPr>
            <a:xfrm rot="2122012" flipV="1">
              <a:off x="3797040" y="3564096"/>
              <a:ext cx="386681" cy="36884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119269" y="3241668"/>
            <a:ext cx="386682" cy="1580003"/>
            <a:chOff x="3797040" y="3564096"/>
            <a:chExt cx="386682" cy="1580003"/>
          </a:xfrm>
        </p:grpSpPr>
        <p:sp>
          <p:nvSpPr>
            <p:cNvPr id="47" name="Right Arrow 46"/>
            <p:cNvSpPr/>
            <p:nvPr/>
          </p:nvSpPr>
          <p:spPr>
            <a:xfrm rot="2122012" flipV="1">
              <a:off x="3797041" y="4775250"/>
              <a:ext cx="386681" cy="36884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48" name="Right Arrow 47"/>
            <p:cNvSpPr/>
            <p:nvPr/>
          </p:nvSpPr>
          <p:spPr>
            <a:xfrm rot="19477988">
              <a:off x="3797040" y="3564096"/>
              <a:ext cx="386681" cy="36884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</p:grpSp>
    </p:spTree>
    <p:extLst>
      <p:ext uri="{BB962C8B-B14F-4D97-AF65-F5344CB8AC3E}">
        <p14:creationId xmlns:p14="http://schemas.microsoft.com/office/powerpoint/2010/main" val="2514090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1719"/>
            <a:ext cx="10515600" cy="1325563"/>
          </a:xfrm>
        </p:spPr>
        <p:txBody>
          <a:bodyPr/>
          <a:lstStyle/>
          <a:p>
            <a:r>
              <a:rPr lang="en-US" dirty="0" smtClean="0"/>
              <a:t>O</a:t>
            </a:r>
            <a:r>
              <a:rPr lang="en-US" dirty="0"/>
              <a:t>verall framework and </a:t>
            </a:r>
            <a:r>
              <a:rPr lang="en-US" dirty="0" smtClean="0"/>
              <a:t>network </a:t>
            </a:r>
            <a:r>
              <a:rPr lang="en-US" dirty="0"/>
              <a:t>architecture 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233071" y="2437749"/>
                <a:ext cx="18231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400" dirty="0" smtClean="0">
                    <a:solidFill>
                      <a:schemeClr val="bg1"/>
                    </a:solidFill>
                    <a:latin typeface="+mn-lt"/>
                  </a:rPr>
                  <a:t>Input raw-RGB image </a:t>
                </a:r>
                <a14:m>
                  <m:oMath xmlns:m="http://schemas.openxmlformats.org/officeDocument/2006/math">
                    <m:r>
                      <a:rPr lang="en-CA" sz="1400" b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en-CA" sz="1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F07189-8F2F-42D0-8D9B-148A1D386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1" y="2437749"/>
                <a:ext cx="1823131" cy="523220"/>
              </a:xfrm>
              <a:prstGeom prst="rect">
                <a:avLst/>
              </a:prstGeom>
              <a:blipFill>
                <a:blip r:embed="rId3"/>
                <a:stretch>
                  <a:fillRect t="-2326" r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>
          <a:xfrm>
            <a:off x="4339445" y="1328902"/>
            <a:ext cx="5916671" cy="1611261"/>
            <a:chOff x="4339445" y="1328902"/>
            <a:chExt cx="5916671" cy="1611261"/>
          </a:xfrm>
        </p:grpSpPr>
        <p:sp>
          <p:nvSpPr>
            <p:cNvPr id="36" name="Right Arrow 35"/>
            <p:cNvSpPr/>
            <p:nvPr/>
          </p:nvSpPr>
          <p:spPr>
            <a:xfrm>
              <a:off x="4339445" y="2437749"/>
              <a:ext cx="229898" cy="192021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4686199" y="1328902"/>
              <a:ext cx="5569917" cy="1611261"/>
              <a:chOff x="4686199" y="1328902"/>
              <a:chExt cx="5569917" cy="1611261"/>
            </a:xfrm>
          </p:grpSpPr>
          <p:sp>
            <p:nvSpPr>
              <p:cNvPr id="41" name="Right Arrow 40"/>
              <p:cNvSpPr/>
              <p:nvPr/>
            </p:nvSpPr>
            <p:spPr>
              <a:xfrm>
                <a:off x="8244407" y="2437749"/>
                <a:ext cx="229898" cy="192021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8781154" y="1328902"/>
                <a:ext cx="1474962" cy="1401768"/>
                <a:chOff x="6646743" y="1945994"/>
                <a:chExt cx="1146252" cy="981610"/>
              </a:xfrm>
            </p:grpSpPr>
            <p:sp>
              <p:nvSpPr>
                <p:cNvPr id="11" name="Right Arrow 10"/>
                <p:cNvSpPr/>
                <p:nvPr/>
              </p:nvSpPr>
              <p:spPr>
                <a:xfrm>
                  <a:off x="6743807" y="2677808"/>
                  <a:ext cx="178663" cy="134466"/>
                </a:xfrm>
                <a:prstGeom prst="rightArrow">
                  <a:avLst/>
                </a:prstGeom>
                <a:solidFill>
                  <a:srgbClr val="0019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7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6913427" y="2473788"/>
                      <a:ext cx="786273" cy="45381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en-CA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C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CA" sz="1600" b="0" i="1" smtClean="0">
                                          <a:latin typeface="Cambria Math" panose="02040503050406030204" pitchFamily="18" charset="0"/>
                                        </a:rPr>
                                        <m:t>#</m:t>
                                      </m:r>
                                    </m:e>
                                    <m:e>
                                      <m:r>
                                        <a:rPr lang="en-CA" sz="1600" b="0" i="1" smtClean="0">
                                          <a:latin typeface="Cambria Math" panose="02040503050406030204" pitchFamily="18" charset="0"/>
                                        </a:rPr>
                                        <m:t>#</m:t>
                                      </m:r>
                                    </m:e>
                                    <m:e>
                                      <m:r>
                                        <a:rPr lang="en-CA" sz="1600" b="0" i="1" smtClean="0">
                                          <a:latin typeface="Cambria Math" panose="02040503050406030204" pitchFamily="18" charset="0"/>
                                        </a:rPr>
                                        <m:t>#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CA" sz="1600" b="0" i="1" smtClean="0">
                                          <a:latin typeface="Cambria Math" panose="02040503050406030204" pitchFamily="18" charset="0"/>
                                        </a:rPr>
                                        <m:t>#</m:t>
                                      </m:r>
                                    </m:e>
                                    <m:e>
                                      <m:r>
                                        <a:rPr lang="en-CA" sz="1600" b="0" i="1" smtClean="0">
                                          <a:latin typeface="Cambria Math" panose="02040503050406030204" pitchFamily="18" charset="0"/>
                                        </a:rPr>
                                        <m:t>#</m:t>
                                      </m:r>
                                    </m:e>
                                    <m:e>
                                      <m:r>
                                        <a:rPr lang="en-CA" sz="1600" b="0" i="1" smtClean="0">
                                          <a:latin typeface="Cambria Math" panose="02040503050406030204" pitchFamily="18" charset="0"/>
                                        </a:rPr>
                                        <m:t>#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CA" sz="1600" b="0" i="1" smtClean="0">
                                          <a:latin typeface="Cambria Math" panose="02040503050406030204" pitchFamily="18" charset="0"/>
                                        </a:rPr>
                                        <m:t>#</m:t>
                                      </m:r>
                                    </m:e>
                                    <m:e>
                                      <m:r>
                                        <a:rPr lang="en-CA" sz="1600" b="0" i="1" smtClean="0">
                                          <a:latin typeface="Cambria Math" panose="02040503050406030204" pitchFamily="18" charset="0"/>
                                        </a:rPr>
                                        <m:t>#</m:t>
                                      </m:r>
                                    </m:e>
                                    <m:e>
                                      <m:r>
                                        <a:rPr lang="en-CA" sz="1600" b="0" i="1" smtClean="0">
                                          <a:latin typeface="Cambria Math" panose="02040503050406030204" pitchFamily="18" charset="0"/>
                                        </a:rPr>
                                        <m:t>#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en-CA" sz="1600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13427" y="2473788"/>
                      <a:ext cx="786273" cy="45381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75F07189-8F2F-42D0-8D9B-148A1D386EFF}"/>
                    </a:ext>
                  </a:extLst>
                </p:cNvPr>
                <p:cNvSpPr txBox="1"/>
                <p:nvPr/>
              </p:nvSpPr>
              <p:spPr>
                <a:xfrm>
                  <a:off x="6646743" y="1945994"/>
                  <a:ext cx="1146252" cy="5172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000"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CA" sz="1400" dirty="0" smtClean="0">
                      <a:latin typeface="+mn-lt"/>
                    </a:rPr>
                    <a:t>Image mapping matrix</a:t>
                  </a:r>
                </a:p>
                <a:p>
                  <a:r>
                    <a:rPr lang="en-CA" sz="1400" b="1" dirty="0">
                      <a:latin typeface="+mn-lt"/>
                    </a:rPr>
                    <a:t>M</a:t>
                  </a:r>
                  <a:endParaRPr lang="en-CA" sz="1400" dirty="0">
                    <a:latin typeface="+mn-lt"/>
                  </a:endParaRPr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4777109" y="1925145"/>
                <a:ext cx="983233" cy="948405"/>
              </a:xfrm>
              <a:prstGeom prst="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c</a:t>
                </a:r>
                <a:r>
                  <a:rPr lang="en-CA" sz="12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onv</a:t>
                </a:r>
                <a:r>
                  <a:rPr lang="en-CA" sz="12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/</a:t>
                </a:r>
                <a:r>
                  <a:rPr lang="en-CA" sz="12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ReLU</a:t>
                </a:r>
                <a:endPara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CA" sz="600" dirty="0" smtClean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128 5x5 with</a:t>
                </a: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stride = 2</a:t>
                </a:r>
                <a:endParaRPr lang="en-CA" sz="105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468017" y="2129206"/>
                <a:ext cx="366692" cy="709134"/>
              </a:xfrm>
              <a:prstGeom prst="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fc</a:t>
                </a:r>
              </a:p>
              <a:p>
                <a:pPr algn="ctr"/>
                <a:r>
                  <a:rPr lang="en-CA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9</a:t>
                </a:r>
                <a:endParaRPr lang="en-CA" sz="105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" name="Right Arrow 36"/>
              <p:cNvSpPr/>
              <p:nvPr/>
            </p:nvSpPr>
            <p:spPr>
              <a:xfrm>
                <a:off x="5812376" y="2437749"/>
                <a:ext cx="229898" cy="192021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36780" y="1957034"/>
                <a:ext cx="970372" cy="912565"/>
              </a:xfrm>
              <a:prstGeom prst="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c</a:t>
                </a:r>
                <a:r>
                  <a:rPr lang="en-CA" sz="12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onv</a:t>
                </a:r>
                <a:r>
                  <a:rPr lang="en-CA" sz="12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/</a:t>
                </a:r>
                <a:r>
                  <a:rPr lang="en-CA" sz="12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ReLU</a:t>
                </a:r>
                <a:endPara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CA" sz="600" dirty="0" smtClean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256 3x3 with</a:t>
                </a: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stride = 2</a:t>
                </a:r>
                <a:endParaRPr lang="en-CA" sz="105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" name="Right Arrow 38"/>
              <p:cNvSpPr/>
              <p:nvPr/>
            </p:nvSpPr>
            <p:spPr>
              <a:xfrm>
                <a:off x="7027706" y="2437749"/>
                <a:ext cx="229898" cy="192021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249278" y="2098988"/>
                <a:ext cx="974576" cy="761698"/>
              </a:xfrm>
              <a:prstGeom prst="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conv</a:t>
                </a:r>
                <a:r>
                  <a:rPr lang="en-CA" sz="12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/</a:t>
                </a:r>
                <a:r>
                  <a:rPr lang="en-CA" sz="12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ReLU</a:t>
                </a:r>
                <a:endPara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en-CA" sz="6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512 2x2 with</a:t>
                </a: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stride = 1</a:t>
                </a:r>
                <a:endParaRPr lang="en-CA" sz="105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686199" y="1856691"/>
                <a:ext cx="4203509" cy="1083472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rgbClr val="F2B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5732501" y="1524754"/>
                <a:ext cx="231228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600" dirty="0" smtClean="0">
                    <a:latin typeface="+mn-lt"/>
                  </a:rPr>
                  <a:t>Sensor mapping network</a:t>
                </a:r>
                <a:endParaRPr lang="en-CA" sz="1600" dirty="0">
                  <a:latin typeface="+mn-lt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1" y="1636972"/>
            <a:ext cx="1757057" cy="1341698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2068001" y="1593301"/>
            <a:ext cx="2661539" cy="1323562"/>
            <a:chOff x="2068001" y="1593301"/>
            <a:chExt cx="2661539" cy="132356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252" y="2157360"/>
              <a:ext cx="684374" cy="75950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299927" y="2159672"/>
              <a:ext cx="993488" cy="6786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RGB-</a:t>
              </a:r>
              <a:r>
                <a:rPr lang="en-CA" sz="1400" i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uv</a:t>
              </a:r>
              <a:r>
                <a:rPr lang="en-CA" sz="1400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histogram block</a:t>
              </a:r>
              <a:endParaRPr lang="en-CA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3305321" y="2437749"/>
              <a:ext cx="229898" cy="192021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3069844" y="1593301"/>
              <a:ext cx="16596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400" dirty="0" smtClean="0">
                  <a:latin typeface="+mn-lt"/>
                </a:rPr>
                <a:t>RGB-</a:t>
              </a:r>
              <a:r>
                <a:rPr lang="en-CA" sz="1400" i="1" dirty="0" err="1" smtClean="0">
                  <a:latin typeface="+mn-lt"/>
                  <a:cs typeface="Times New Roman" panose="02020603050405020304" pitchFamily="18" charset="0"/>
                </a:rPr>
                <a:t>uv</a:t>
              </a:r>
              <a:r>
                <a:rPr lang="en-CA" sz="1400" dirty="0" smtClean="0">
                  <a:latin typeface="+mn-lt"/>
                </a:rPr>
                <a:t> histogram for sensor mapping</a:t>
              </a:r>
              <a:endParaRPr lang="en-CA" sz="1400" dirty="0">
                <a:latin typeface="+mn-lt"/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2068001" y="2437749"/>
              <a:ext cx="229898" cy="192021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27601" y="2730671"/>
            <a:ext cx="8602591" cy="1031666"/>
            <a:chOff x="621147" y="2726560"/>
            <a:chExt cx="6685418" cy="722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21147" y="3190367"/>
                  <a:ext cx="236694" cy="2586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47" y="3190367"/>
                  <a:ext cx="236694" cy="258631"/>
                </a:xfrm>
                <a:prstGeom prst="rect">
                  <a:avLst/>
                </a:prstGeom>
                <a:blipFill>
                  <a:blip r:embed="rId11"/>
                  <a:stretch>
                    <a:fillRect l="-16000" r="-14000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ight Arrow 53"/>
            <p:cNvSpPr/>
            <p:nvPr/>
          </p:nvSpPr>
          <p:spPr>
            <a:xfrm rot="5400000">
              <a:off x="676392" y="3028804"/>
              <a:ext cx="137881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887487" y="2874948"/>
              <a:ext cx="3466999" cy="409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Mapping input image from original raw </a:t>
              </a:r>
            </a:p>
            <a:p>
              <a:r>
                <a:rPr lang="en-CA" sz="1600" dirty="0" smtClean="0">
                  <a:latin typeface="+mn-lt"/>
                </a:rPr>
                <a:t>space  to the learned </a:t>
              </a:r>
              <a:r>
                <a:rPr lang="en-CA" sz="1600" i="1" dirty="0" smtClean="0">
                  <a:latin typeface="+mn-lt"/>
                </a:rPr>
                <a:t>working space</a:t>
              </a:r>
              <a:endParaRPr lang="en-CA" sz="1600" i="1" dirty="0">
                <a:latin typeface="+mn-lt"/>
              </a:endParaRPr>
            </a:p>
          </p:txBody>
        </p:sp>
        <p:cxnSp>
          <p:nvCxnSpPr>
            <p:cNvPr id="56" name="Curved Connector 55"/>
            <p:cNvCxnSpPr>
              <a:stCxn id="12" idx="2"/>
              <a:endCxn id="53" idx="3"/>
            </p:cNvCxnSpPr>
            <p:nvPr/>
          </p:nvCxnSpPr>
          <p:spPr>
            <a:xfrm rot="5400000">
              <a:off x="3785642" y="-201240"/>
              <a:ext cx="593123" cy="6448723"/>
            </a:xfrm>
            <a:prstGeom prst="curvedConnector2">
              <a:avLst/>
            </a:prstGeom>
            <a:ln w="28575" cap="flat" cmpd="sng">
              <a:solidFill>
                <a:srgbClr val="C00000"/>
              </a:solidFill>
              <a:prstDash val="sys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068258" y="3840112"/>
            <a:ext cx="2812495" cy="1342720"/>
            <a:chOff x="2068258" y="3840112"/>
            <a:chExt cx="2812495" cy="134272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72" y="4423329"/>
              <a:ext cx="684374" cy="759503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>
              <a:off x="2068258" y="4592688"/>
              <a:ext cx="229898" cy="192021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29652" y="4378629"/>
              <a:ext cx="993488" cy="6201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RGB-</a:t>
              </a:r>
              <a:r>
                <a:rPr lang="en-CA" sz="1400" i="1" dirty="0" err="1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uv</a:t>
              </a:r>
              <a:r>
                <a:rPr lang="en-CA" sz="1400" i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histogram block</a:t>
              </a:r>
              <a:endParaRPr lang="en-CA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356505" y="4592688"/>
              <a:ext cx="229898" cy="192021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3022036" y="3840112"/>
              <a:ext cx="18587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400" dirty="0" smtClean="0">
                  <a:latin typeface="+mn-lt"/>
                </a:rPr>
                <a:t>RGB-</a:t>
              </a:r>
              <a:r>
                <a:rPr lang="en-CA" sz="1400" i="1" dirty="0" err="1" smtClean="0">
                  <a:latin typeface="+mn-lt"/>
                  <a:cs typeface="Times New Roman" panose="02020603050405020304" pitchFamily="18" charset="0"/>
                </a:rPr>
                <a:t>uv</a:t>
              </a:r>
              <a:r>
                <a:rPr lang="en-CA" sz="1400" dirty="0" smtClean="0">
                  <a:latin typeface="+mn-lt"/>
                </a:rPr>
                <a:t> histogram for illuminant estimation</a:t>
              </a:r>
              <a:endParaRPr lang="en-CA" sz="1400" dirty="0"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01318" y="3877555"/>
            <a:ext cx="5696518" cy="1589508"/>
            <a:chOff x="4401318" y="3877555"/>
            <a:chExt cx="5696518" cy="1589508"/>
          </a:xfrm>
        </p:grpSpPr>
        <p:sp>
          <p:nvSpPr>
            <p:cNvPr id="19" name="Rectangle 18"/>
            <p:cNvSpPr/>
            <p:nvPr/>
          </p:nvSpPr>
          <p:spPr>
            <a:xfrm>
              <a:off x="8515212" y="4539398"/>
              <a:ext cx="369348" cy="683383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fc</a:t>
              </a: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3</a:t>
              </a:r>
              <a:endParaRPr lang="en-CA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99547" y="4411481"/>
              <a:ext cx="1005342" cy="960093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128 5x5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2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01318" y="4592688"/>
              <a:ext cx="229898" cy="192021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827481" y="4919639"/>
              <a:ext cx="229898" cy="192021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57654" y="4484857"/>
              <a:ext cx="986948" cy="877683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256 3x3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2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7063776" y="4919639"/>
              <a:ext cx="229898" cy="192021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07553" y="4565484"/>
              <a:ext cx="976545" cy="755793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512 2x2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1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8277578" y="4919639"/>
              <a:ext cx="229898" cy="192021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724020" y="4312828"/>
              <a:ext cx="4227193" cy="1154235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5534437" y="3949509"/>
              <a:ext cx="268414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Illuminant estimation network</a:t>
              </a:r>
              <a:endParaRPr lang="en-CA" sz="1600" dirty="0">
                <a:latin typeface="+mn-lt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8944766" y="3877555"/>
              <a:ext cx="1153070" cy="1220882"/>
              <a:chOff x="6773893" y="3529693"/>
              <a:chExt cx="896097" cy="854942"/>
            </a:xfrm>
          </p:grpSpPr>
          <p:sp>
            <p:nvSpPr>
              <p:cNvPr id="47" name="Right Arrow 46"/>
              <p:cNvSpPr/>
              <p:nvPr/>
            </p:nvSpPr>
            <p:spPr>
              <a:xfrm>
                <a:off x="6825703" y="4209171"/>
                <a:ext cx="178663" cy="134466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7021300" y="3930819"/>
                    <a:ext cx="270529" cy="4538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sz="16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16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16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CA" sz="16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1300" y="3930819"/>
                    <a:ext cx="270529" cy="4538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9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9" name="Group 48"/>
              <p:cNvGrpSpPr/>
              <p:nvPr/>
            </p:nvGrpSpPr>
            <p:grpSpPr>
              <a:xfrm>
                <a:off x="6773893" y="3529693"/>
                <a:ext cx="896097" cy="366393"/>
                <a:chOff x="28297013" y="2577546"/>
                <a:chExt cx="4012962" cy="164081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xmlns="" id="{75F07189-8F2F-42D0-8D9B-148A1D386E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297013" y="2577546"/>
                      <a:ext cx="4012962" cy="164081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defRPr sz="40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</a:lstStyle>
                    <a:p>
                      <a:r>
                        <a:rPr lang="en-CA" sz="1400" dirty="0" smtClean="0">
                          <a:latin typeface="+mn-lt"/>
                        </a:rPr>
                        <a:t>Mapped</a:t>
                      </a:r>
                    </a:p>
                    <a:p>
                      <a:r>
                        <a:rPr lang="en-CA" sz="1400" dirty="0" smtClean="0">
                          <a:latin typeface="+mn-lt"/>
                        </a:rPr>
                        <a:t>Illuminant </a:t>
                      </a:r>
                      <a14:m>
                        <m:oMath xmlns:m="http://schemas.openxmlformats.org/officeDocument/2006/math">
                          <m:r>
                            <a:rPr lang="en-CA" sz="14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oMath>
                      </a14:m>
                      <a:r>
                        <a:rPr lang="en-CA" sz="1400" i="1" baseline="-25000" dirty="0">
                          <a:latin typeface="+mn-lt"/>
                          <a:cs typeface="Times New Roman" panose="02020603050405020304" pitchFamily="18" charset="0"/>
                        </a:rPr>
                        <a:t>m</a:t>
                      </a:r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75F07189-8F2F-42D0-8D9B-148A1D386E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297013" y="2577546"/>
                      <a:ext cx="4012962" cy="164081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2326" b="-1162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1013157" y="3083519"/>
                      <a:ext cx="1005306" cy="80813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1050" b="1" i="1" smtClean="0">
                                <a:latin typeface="Cambria Math" panose="02040503050406030204" pitchFamily="18" charset="0"/>
                              </a:rPr>
                              <m:t>^</m:t>
                            </m:r>
                          </m:oMath>
                        </m:oMathPara>
                      </a14:m>
                      <a:endParaRPr lang="en-CA" sz="1000" i="1" baseline="-25000" dirty="0"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13157" y="3083519"/>
                      <a:ext cx="1005306" cy="808138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57" name="Group 56"/>
          <p:cNvGrpSpPr/>
          <p:nvPr/>
        </p:nvGrpSpPr>
        <p:grpSpPr>
          <a:xfrm>
            <a:off x="233071" y="3763677"/>
            <a:ext cx="1837051" cy="1873657"/>
            <a:chOff x="3687" y="3449947"/>
            <a:chExt cx="1427646" cy="1312057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3619580"/>
              <a:ext cx="1361547" cy="9401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75F07189-8F2F-42D0-8D9B-148A1D386EFF}"/>
                    </a:ext>
                  </a:extLst>
                </p:cNvPr>
                <p:cNvSpPr txBox="1"/>
                <p:nvPr/>
              </p:nvSpPr>
              <p:spPr>
                <a:xfrm>
                  <a:off x="3687" y="4115428"/>
                  <a:ext cx="1427646" cy="6465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000"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CA" sz="1800" dirty="0" smtClean="0">
                      <a:solidFill>
                        <a:schemeClr val="bg1"/>
                      </a:solidFill>
                      <a:latin typeface="+mj-lt"/>
                    </a:rPr>
                    <a:t>Mapped image</a:t>
                  </a:r>
                </a:p>
                <a:p>
                  <a:r>
                    <a:rPr lang="en-CA" sz="1800" dirty="0" smtClean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CA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CA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CA" sz="1800" b="1" dirty="0" smtClean="0">
                      <a:solidFill>
                        <a:schemeClr val="bg1"/>
                      </a:solidFill>
                      <a:latin typeface="+mj-lt"/>
                    </a:rPr>
                    <a:t>M</a:t>
                  </a:r>
                  <a14:m>
                    <m:oMath xmlns:m="http://schemas.openxmlformats.org/officeDocument/2006/math">
                      <m:r>
                        <a:rPr lang="en-CA" sz="18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</m:oMath>
                  </a14:m>
                  <a:endParaRPr lang="en-CA" sz="1800" b="1" dirty="0">
                    <a:solidFill>
                      <a:schemeClr val="bg1"/>
                    </a:solidFill>
                    <a:latin typeface="+mj-lt"/>
                  </a:endParaRPr>
                </a:p>
                <a:p>
                  <a:endParaRPr lang="en-CA" sz="18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75F07189-8F2F-42D0-8D9B-148A1D386E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" y="4115428"/>
                  <a:ext cx="1427646" cy="646576"/>
                </a:xfrm>
                <a:prstGeom prst="rect">
                  <a:avLst/>
                </a:prstGeom>
                <a:blipFill>
                  <a:blip r:embed="rId15"/>
                  <a:stretch>
                    <a:fillRect t="-32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ight Arrow 59"/>
            <p:cNvSpPr/>
            <p:nvPr/>
          </p:nvSpPr>
          <p:spPr>
            <a:xfrm rot="5400000">
              <a:off x="674340" y="3451655"/>
              <a:ext cx="137881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032497" y="1535508"/>
            <a:ext cx="2000002" cy="3930760"/>
            <a:chOff x="10032497" y="1535508"/>
            <a:chExt cx="2000002" cy="3930760"/>
          </a:xfrm>
        </p:grpSpPr>
        <p:grpSp>
          <p:nvGrpSpPr>
            <p:cNvPr id="6" name="Group 5"/>
            <p:cNvGrpSpPr/>
            <p:nvPr/>
          </p:nvGrpSpPr>
          <p:grpSpPr>
            <a:xfrm>
              <a:off x="10217926" y="1537004"/>
              <a:ext cx="1814573" cy="1696940"/>
              <a:chOff x="7706142" y="1890685"/>
              <a:chExt cx="1410177" cy="118830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207FF445-C327-46F6-81D3-2C830CE62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6142" y="1890685"/>
                <a:ext cx="1410177" cy="93823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7832212" y="2406057"/>
                <a:ext cx="1170689" cy="366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400" dirty="0" smtClean="0">
                    <a:solidFill>
                      <a:schemeClr val="bg1"/>
                    </a:solidFill>
                    <a:latin typeface="+mn-lt"/>
                  </a:rPr>
                  <a:t>White-balanced image</a:t>
                </a:r>
                <a:endParaRPr lang="en-CA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16200000">
                <a:off x="8391570" y="2909343"/>
                <a:ext cx="204836" cy="134466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0032497" y="1535508"/>
              <a:ext cx="1988655" cy="3930760"/>
              <a:chOff x="7521199" y="1889638"/>
              <a:chExt cx="1545463" cy="2752576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7635811" y="1889638"/>
                <a:ext cx="0" cy="2752576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7689753" y="3752034"/>
                    <a:ext cx="824691" cy="4307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CA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CA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en-CA" sz="1400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9753" y="3752034"/>
                    <a:ext cx="824691" cy="43073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8330575" y="3862143"/>
                    <a:ext cx="236694" cy="2586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CA" sz="2400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30575" y="3862143"/>
                    <a:ext cx="236694" cy="25863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6000" r="-14000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7521199" y="4177807"/>
                <a:ext cx="1545463" cy="366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400" dirty="0" smtClean="0">
                    <a:latin typeface="+mn-lt"/>
                  </a:rPr>
                  <a:t>Mapping to original </a:t>
                </a:r>
              </a:p>
              <a:p>
                <a:r>
                  <a:rPr lang="en-CA" sz="1400" dirty="0" smtClean="0">
                    <a:latin typeface="+mn-lt"/>
                  </a:rPr>
                  <a:t>raw space</a:t>
                </a:r>
                <a:endParaRPr lang="en-CA" sz="1400" dirty="0"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8510999" y="3775051"/>
                    <a:ext cx="235897" cy="3971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CA" sz="1400" dirty="0"/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0999" y="3775051"/>
                    <a:ext cx="235897" cy="39710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/>
              <p:cNvSpPr/>
              <p:nvPr/>
            </p:nvSpPr>
            <p:spPr>
              <a:xfrm>
                <a:off x="7880060" y="3551420"/>
                <a:ext cx="315426" cy="193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1200" b="1" dirty="0" smtClean="0"/>
                  <a:t>M</a:t>
                </a:r>
                <a:r>
                  <a:rPr lang="en-CA" sz="1200" baseline="30000" dirty="0" smtClean="0">
                    <a:cs typeface="Times New Roman" panose="02020603050405020304" pitchFamily="18" charset="0"/>
                  </a:rPr>
                  <a:t>-1</a:t>
                </a:r>
                <a:endParaRPr lang="en-CA" sz="1200" baseline="30000" dirty="0"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694966" y="3010938"/>
                <a:ext cx="1363589" cy="517261"/>
                <a:chOff x="7690420" y="3067290"/>
                <a:chExt cx="1363589" cy="517261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8811858" y="3247328"/>
                  <a:ext cx="242151" cy="242151"/>
                </a:xfrm>
                <a:prstGeom prst="rect">
                  <a:avLst/>
                </a:prstGeom>
                <a:solidFill>
                  <a:srgbClr val="54BE9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700"/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7690420" y="3067290"/>
                  <a:ext cx="1097626" cy="517261"/>
                  <a:chOff x="31251669" y="4287594"/>
                  <a:chExt cx="4915459" cy="231644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Rectangle 74"/>
                      <p:cNvSpPr/>
                      <p:nvPr/>
                    </p:nvSpPr>
                    <p:spPr>
                      <a:xfrm>
                        <a:off x="34894041" y="5019968"/>
                        <a:ext cx="1273087" cy="123241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CA" sz="2000" b="1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oMath>
                          </m:oMathPara>
                        </a14:m>
                        <a:endParaRPr lang="en-CA" i="1" baseline="-25000" dirty="0"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Rectangle 7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894041" y="5019968"/>
                        <a:ext cx="1273087" cy="1232419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31251669" y="4287594"/>
                    <a:ext cx="4910274" cy="2316440"/>
                    <a:chOff x="31251669" y="4287594"/>
                    <a:chExt cx="4910274" cy="2316440"/>
                  </a:xfrm>
                </p:grpSpPr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xmlns="" id="{75F07189-8F2F-42D0-8D9B-148A1D386E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1669" y="4287594"/>
                      <a:ext cx="4910274" cy="231644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defRPr sz="40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</a:lstStyle>
                    <a:p>
                      <a:r>
                        <a:rPr lang="en-CA" sz="1400" dirty="0" smtClean="0">
                          <a:latin typeface="+mn-lt"/>
                        </a:rPr>
                        <a:t>Final</a:t>
                      </a:r>
                    </a:p>
                    <a:p>
                      <a:r>
                        <a:rPr lang="en-CA" sz="1400" dirty="0" smtClean="0">
                          <a:latin typeface="+mn-lt"/>
                        </a:rPr>
                        <a:t>estimated </a:t>
                      </a:r>
                    </a:p>
                    <a:p>
                      <a:r>
                        <a:rPr lang="en-CA" sz="1400" dirty="0" smtClean="0">
                          <a:latin typeface="+mn-lt"/>
                        </a:rPr>
                        <a:t>illuminant</a:t>
                      </a:r>
                      <a:endParaRPr lang="en-CA" sz="1400" dirty="0">
                        <a:latin typeface="+mn-lt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8" name="Rectangle 77"/>
                        <p:cNvSpPr/>
                        <p:nvPr/>
                      </p:nvSpPr>
                      <p:spPr>
                        <a:xfrm>
                          <a:off x="35108699" y="4887031"/>
                          <a:ext cx="994150" cy="784613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000" b="1" i="1" smtClean="0">
                                    <a:latin typeface="Cambria Math" panose="02040503050406030204" pitchFamily="18" charset="0"/>
                                  </a:rPr>
                                  <m:t>^</m:t>
                                </m:r>
                              </m:oMath>
                            </m:oMathPara>
                          </a14:m>
                          <a:endParaRPr lang="en-CA" sz="900" i="1" baseline="-25000" dirty="0"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78" name="Rectangle 77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5108699" y="4887031"/>
                          <a:ext cx="994150" cy="784613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69" name="Group 68"/>
              <p:cNvGrpSpPr/>
              <p:nvPr/>
            </p:nvGrpSpPr>
            <p:grpSpPr>
              <a:xfrm>
                <a:off x="8465975" y="3514878"/>
                <a:ext cx="294249" cy="275213"/>
                <a:chOff x="34119496" y="4721210"/>
                <a:chExt cx="1317722" cy="123247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34119496" y="4909682"/>
                      <a:ext cx="1317722" cy="104400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CA" sz="16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oMath>
                      </a14:m>
                      <a:r>
                        <a:rPr lang="en-CA" sz="1200" i="1" baseline="-25000" dirty="0" smtClean="0">
                          <a:cs typeface="Times New Roman" panose="02020603050405020304" pitchFamily="18" charset="0"/>
                        </a:rPr>
                        <a:t>m</a:t>
                      </a:r>
                      <a:endParaRPr lang="en-CA" sz="1400" i="1" baseline="-25000" dirty="0"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Rectangle 7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119496" y="4909682"/>
                      <a:ext cx="1317722" cy="104400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34203620" y="4721210"/>
                      <a:ext cx="994150" cy="78461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1000" b="1" i="1" smtClean="0">
                                <a:latin typeface="Cambria Math" panose="02040503050406030204" pitchFamily="18" charset="0"/>
                              </a:rPr>
                              <m:t>^</m:t>
                            </m:r>
                          </m:oMath>
                        </m:oMathPara>
                      </a14:m>
                      <a:endParaRPr lang="en-CA" sz="900" i="1" baseline="-25000" dirty="0"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Rectangle 7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203620" y="4721210"/>
                      <a:ext cx="994150" cy="78461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0" name="Elbow Connector 69"/>
              <p:cNvCxnSpPr>
                <a:stCxn id="66" idx="3"/>
                <a:endCxn id="73" idx="2"/>
              </p:cNvCxnSpPr>
              <p:nvPr/>
            </p:nvCxnSpPr>
            <p:spPr>
              <a:xfrm flipV="1">
                <a:off x="8746896" y="3433127"/>
                <a:ext cx="190583" cy="540477"/>
              </a:xfrm>
              <a:prstGeom prst="bentConnector2">
                <a:avLst/>
              </a:prstGeom>
              <a:ln w="38100">
                <a:solidFill>
                  <a:srgbClr val="00196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257100" y="2327538"/>
                <a:ext cx="183705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800" dirty="0" smtClean="0">
                    <a:solidFill>
                      <a:schemeClr val="bg1"/>
                    </a:solidFill>
                    <a:latin typeface="+mj-lt"/>
                  </a:rPr>
                  <a:t>raw-RGB</a:t>
                </a:r>
                <a:br>
                  <a:rPr lang="en-CA" sz="1800" dirty="0" smtClean="0">
                    <a:solidFill>
                      <a:schemeClr val="bg1"/>
                    </a:solidFill>
                    <a:latin typeface="+mj-lt"/>
                  </a:rPr>
                </a:br>
                <a:r>
                  <a:rPr lang="en-CA" sz="1800" dirty="0" smtClean="0">
                    <a:solidFill>
                      <a:schemeClr val="bg1"/>
                    </a:solidFill>
                    <a:latin typeface="+mj-lt"/>
                  </a:rPr>
                  <a:t>image </a:t>
                </a:r>
                <a14:m>
                  <m:oMath xmlns:m="http://schemas.openxmlformats.org/officeDocument/2006/math">
                    <m:r>
                      <a:rPr lang="en-CA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en-CA" sz="1800" b="1" dirty="0">
                  <a:solidFill>
                    <a:schemeClr val="bg1"/>
                  </a:solidFill>
                </a:endParaRPr>
              </a:p>
              <a:p>
                <a:endParaRPr lang="en-CA" sz="1800" b="1" dirty="0">
                  <a:solidFill>
                    <a:schemeClr val="bg1"/>
                  </a:solidFill>
                  <a:latin typeface="+mj-lt"/>
                </a:endParaRPr>
              </a:p>
              <a:p>
                <a:endParaRPr lang="en-CA" sz="1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5F07189-8F2F-42D0-8D9B-148A1D386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00" y="2327538"/>
                <a:ext cx="1837051" cy="1200329"/>
              </a:xfrm>
              <a:prstGeom prst="rect">
                <a:avLst/>
              </a:prstGeom>
              <a:blipFill>
                <a:blip r:embed="rId23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1720"/>
            <a:ext cx="10515600" cy="1325563"/>
          </a:xfrm>
        </p:spPr>
        <p:txBody>
          <a:bodyPr/>
          <a:lstStyle/>
          <a:p>
            <a:r>
              <a:rPr lang="en-CA" dirty="0" smtClean="0"/>
              <a:t>Starting point: RGB–</a:t>
            </a:r>
            <a:r>
              <a:rPr lang="en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CA" dirty="0" smtClean="0"/>
              <a:t> </a:t>
            </a:r>
            <a:r>
              <a:rPr lang="en-CA" dirty="0"/>
              <a:t>h</a:t>
            </a:r>
            <a:r>
              <a:rPr lang="en-CA" dirty="0" smtClean="0"/>
              <a:t>istogram block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340597"/>
            <a:ext cx="11069364" cy="3626115"/>
          </a:xfrm>
        </p:spPr>
        <p:txBody>
          <a:bodyPr/>
          <a:lstStyle/>
          <a:p>
            <a:pPr marL="0" indent="0" algn="just">
              <a:buNone/>
            </a:pPr>
            <a:r>
              <a:rPr lang="en-CA" dirty="0" smtClean="0"/>
              <a:t>We build on the RGB-</a:t>
            </a:r>
            <a:r>
              <a:rPr lang="en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CA" dirty="0" smtClean="0"/>
              <a:t> histogram feature from [1,2]</a:t>
            </a:r>
            <a:r>
              <a:rPr lang="en-CA" sz="1800" dirty="0" smtClean="0"/>
              <a:t> </a:t>
            </a:r>
            <a:r>
              <a:rPr lang="en-CA" dirty="0"/>
              <a:t>by adding </a:t>
            </a:r>
            <a:r>
              <a:rPr lang="en-CA" b="1" dirty="0"/>
              <a:t>two learnable </a:t>
            </a:r>
            <a:r>
              <a:rPr lang="en-CA" b="1" dirty="0" smtClean="0"/>
              <a:t>parameters </a:t>
            </a:r>
            <a:r>
              <a:rPr lang="en-US" dirty="0"/>
              <a:t>to control the contribution of each color </a:t>
            </a:r>
            <a:r>
              <a:rPr lang="en-US" dirty="0" smtClean="0"/>
              <a:t>channel in </a:t>
            </a:r>
            <a:r>
              <a:rPr lang="en-US" dirty="0"/>
              <a:t>the generated histogram and the smoothness of histogram </a:t>
            </a:r>
            <a:r>
              <a:rPr lang="en-US" dirty="0" smtClean="0"/>
              <a:t>bins.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452221" y="6260537"/>
            <a:ext cx="5739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[1] J. Barron, Convolutional Color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Constancy, </a:t>
            </a:r>
            <a:r>
              <a:rPr lang="en-US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ICCV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2015.</a:t>
            </a:r>
          </a:p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[2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] M.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Afifi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et al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., When Color Constancy Goes Wrong, </a:t>
            </a:r>
            <a:r>
              <a:rPr lang="en-US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CVPR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en-US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2019</a:t>
            </a:r>
            <a:r>
              <a:rPr lang="en-US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CA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57776" y="2928718"/>
            <a:ext cx="7526631" cy="3052411"/>
            <a:chOff x="2737452" y="3173270"/>
            <a:chExt cx="5005110" cy="20884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452" y="3173270"/>
              <a:ext cx="2328825" cy="15510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852" y="3178490"/>
              <a:ext cx="1545788" cy="15457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781097" y="4725597"/>
              <a:ext cx="2323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/>
                <a:t>Input </a:t>
              </a:r>
              <a:r>
                <a:rPr lang="en-CA" sz="1600" dirty="0"/>
                <a:t>raw-RGB </a:t>
              </a:r>
              <a:r>
                <a:rPr lang="en-CA" sz="1600" dirty="0" smtClean="0"/>
                <a:t>image</a:t>
              </a:r>
              <a:endParaRPr lang="en-CA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4930" y="4676929"/>
              <a:ext cx="2027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/>
                <a:t>Generated </a:t>
              </a:r>
              <a:r>
                <a:rPr lang="en-CA" sz="1600" dirty="0"/>
                <a:t>RGB-</a:t>
              </a:r>
              <a:r>
                <a:rPr lang="en-CA" sz="1600" i="1" dirty="0" err="1"/>
                <a:t>uv</a:t>
              </a:r>
              <a:r>
                <a:rPr lang="en-CA" sz="1600" i="1" dirty="0"/>
                <a:t> </a:t>
              </a:r>
              <a:endParaRPr lang="en-CA" sz="1600" i="1" dirty="0" smtClean="0"/>
            </a:p>
            <a:p>
              <a:pPr algn="ctr"/>
              <a:r>
                <a:rPr lang="en-CA" sz="1600" dirty="0" smtClean="0"/>
                <a:t>histogram</a:t>
              </a:r>
              <a:endParaRPr lang="en-CA" dirty="0"/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5983847" y="3812878"/>
            <a:ext cx="568873" cy="49859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700"/>
          </a:p>
        </p:txBody>
      </p:sp>
    </p:spTree>
    <p:extLst>
      <p:ext uri="{BB962C8B-B14F-4D97-AF65-F5344CB8AC3E}">
        <p14:creationId xmlns:p14="http://schemas.microsoft.com/office/powerpoint/2010/main" val="18849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2353"/>
            <a:ext cx="10515600" cy="1325563"/>
          </a:xfrm>
        </p:spPr>
        <p:txBody>
          <a:bodyPr/>
          <a:lstStyle/>
          <a:p>
            <a:r>
              <a:rPr lang="en-CA" dirty="0" smtClean="0"/>
              <a:t>Sensor space mapping network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11885" y="2070969"/>
            <a:ext cx="7374181" cy="1814561"/>
            <a:chOff x="398461" y="1996217"/>
            <a:chExt cx="3461351" cy="826107"/>
          </a:xfrm>
        </p:grpSpPr>
        <p:sp>
          <p:nvSpPr>
            <p:cNvPr id="5" name="Rectangle 4"/>
            <p:cNvSpPr/>
            <p:nvPr/>
          </p:nvSpPr>
          <p:spPr>
            <a:xfrm>
              <a:off x="468908" y="2068515"/>
              <a:ext cx="764110" cy="664135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CA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onv</a:t>
              </a:r>
              <a:r>
                <a:rPr lang="en-CA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CA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ReLU</a:t>
              </a:r>
              <a:endPara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128 5x5 with</a:t>
              </a:r>
            </a:p>
            <a:p>
              <a:pPr algn="ctr"/>
              <a:r>
                <a:rPr lang="en-C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stride = 2</a:t>
              </a:r>
              <a:endParaRPr lang="en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31802" y="2226698"/>
              <a:ext cx="284971" cy="496582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</a:t>
              </a:r>
            </a:p>
            <a:p>
              <a:pPr algn="ctr"/>
              <a:r>
                <a:rPr lang="en-CA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273658" y="2403112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0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48052" y="2096268"/>
              <a:ext cx="754115" cy="639038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CA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onv</a:t>
              </a:r>
              <a:r>
                <a:rPr lang="en-CA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CA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ReLU</a:t>
              </a:r>
              <a:endPara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CA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256 3x3 with</a:t>
              </a:r>
            </a:p>
            <a:p>
              <a:pPr algn="ctr"/>
              <a:r>
                <a:rPr lang="en-C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stride = 2</a:t>
              </a:r>
              <a:endParaRPr lang="en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218140" y="2403112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0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90332" y="2199259"/>
              <a:ext cx="757382" cy="533391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</a:t>
              </a:r>
              <a:r>
                <a:rPr lang="en-CA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CA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ReLU</a:t>
              </a:r>
              <a:endPara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CA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512 2x2 with</a:t>
              </a:r>
            </a:p>
            <a:p>
              <a:pPr algn="ctr"/>
              <a:r>
                <a:rPr lang="en-C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stride = 1</a:t>
              </a:r>
              <a:endParaRPr lang="en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163687" y="2403112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05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98461" y="1996217"/>
              <a:ext cx="3266715" cy="826107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F2B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05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681149" y="2403112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0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40322" y="2813856"/>
                <a:ext cx="1618968" cy="553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CA" sz="3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C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CA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322" y="2813856"/>
                <a:ext cx="1618968" cy="553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41421" y="5151037"/>
                <a:ext cx="8509157" cy="395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dirty="0" smtClean="0"/>
                      <m:t>We</m:t>
                    </m:r>
                    <m:r>
                      <m:rPr>
                        <m:nor/>
                      </m:rPr>
                      <a:rPr lang="en-US" sz="2400" b="0" i="1" dirty="0" smtClean="0"/>
                      <m:t> </m:t>
                    </m:r>
                    <m:r>
                      <m:rPr>
                        <m:nor/>
                      </m:rPr>
                      <a:rPr lang="en-CA" sz="2400" smtClean="0"/>
                      <m:t>add</m:t>
                    </m:r>
                    <m:r>
                      <m:rPr>
                        <m:nor/>
                      </m:rPr>
                      <a:rPr lang="en-CA" sz="2400" smtClean="0"/>
                      <m:t> </m:t>
                    </m:r>
                    <m:r>
                      <m:rPr>
                        <m:nor/>
                      </m:rPr>
                      <a:rPr lang="en-CA" sz="2400" smtClean="0"/>
                      <m:t>small</m:t>
                    </m:r>
                    <m:r>
                      <m:rPr>
                        <m:nor/>
                      </m:rPr>
                      <a:rPr lang="en-CA" sz="2400" smtClean="0"/>
                      <m:t> 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/>
                      <m:t>each</m:t>
                    </m:r>
                    <m:r>
                      <m:rPr>
                        <m:nor/>
                      </m:rPr>
                      <a:rPr lang="en-CA" sz="2400" b="0" i="0" smtClean="0"/>
                      <m:t> </m:t>
                    </m:r>
                    <m:r>
                      <m:rPr>
                        <m:nor/>
                      </m:rPr>
                      <a:rPr lang="en-US" sz="2400"/>
                      <m:t>parameter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in</m:t>
                    </m:r>
                    <m:r>
                      <m:rPr>
                        <m:nor/>
                      </m:rPr>
                      <a:rPr lang="en-CA" sz="2400" b="0" i="0" smtClean="0"/>
                      <m:t> </m:t>
                    </m:r>
                    <m:r>
                      <m:rPr>
                        <m:nor/>
                      </m:rPr>
                      <a:rPr lang="en-CA" sz="2800" b="1" dirty="0">
                        <a:latin typeface="Segoe Script" panose="030B0504020000000003" pitchFamily="66" charset="0"/>
                      </a:rPr>
                      <m:t>M</m:t>
                    </m:r>
                    <m:r>
                      <m:rPr>
                        <m:nor/>
                      </m:rPr>
                      <a:rPr lang="en-CA" sz="2800" b="1" i="0" dirty="0" smtClean="0">
                        <a:latin typeface="Segoe Script" panose="030B0504020000000003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/>
                      <m:t>to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 b="0" i="0" smtClean="0"/>
                      <m:t>ensure</m:t>
                    </m:r>
                    <m:r>
                      <m:rPr>
                        <m:nor/>
                      </m:rPr>
                      <a:rPr lang="en-US" sz="2400" b="0" i="0" smtClean="0"/>
                      <m:t> </m:t>
                    </m:r>
                    <m:r>
                      <m:rPr>
                        <m:nor/>
                      </m:rPr>
                      <a:rPr lang="en-US" sz="2400"/>
                      <m:t>it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 b="0" i="0" smtClean="0"/>
                      <m:t>is</m:t>
                    </m:r>
                    <m:r>
                      <m:rPr>
                        <m:nor/>
                      </m:rPr>
                      <a:rPr lang="en-US" sz="2400" b="0" i="0" smtClean="0"/>
                      <m:t> </m:t>
                    </m:r>
                    <m:r>
                      <m:rPr>
                        <m:nor/>
                      </m:rPr>
                      <a:rPr lang="en-US" sz="2400"/>
                      <m:t>invertible</m:t>
                    </m:r>
                  </m:oMath>
                </a14:m>
                <a:r>
                  <a:rPr lang="en-CA" sz="2400" dirty="0" smtClean="0"/>
                  <a:t>.</a:t>
                </a:r>
                <a:endParaRPr lang="en-CA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21" y="5151037"/>
                <a:ext cx="8509157" cy="395173"/>
              </a:xfrm>
              <a:prstGeom prst="rect">
                <a:avLst/>
              </a:prstGeom>
              <a:blipFill>
                <a:blip r:embed="rId3"/>
                <a:stretch>
                  <a:fillRect t="-18462" b="-4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5" y="2406988"/>
            <a:ext cx="1204977" cy="1171154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2004127" y="2931561"/>
            <a:ext cx="380630" cy="295357"/>
          </a:xfrm>
          <a:prstGeom prst="rightArrow">
            <a:avLst/>
          </a:prstGeom>
          <a:solidFill>
            <a:srgbClr val="001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50"/>
          </a:p>
        </p:txBody>
      </p:sp>
      <p:sp>
        <p:nvSpPr>
          <p:cNvPr id="20" name="TextBox 19"/>
          <p:cNvSpPr txBox="1"/>
          <p:nvPr/>
        </p:nvSpPr>
        <p:spPr>
          <a:xfrm>
            <a:off x="348963" y="1676628"/>
            <a:ext cx="1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Input image histogram </a:t>
            </a:r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604317" y="3525569"/>
                <a:ext cx="1137940" cy="729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317" y="3525569"/>
                <a:ext cx="1137940" cy="7290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29711" y="3664934"/>
                <a:ext cx="5132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sz="2000" b="1" dirty="0">
                          <a:latin typeface="Segoe Script" panose="030B0504020000000003" pitchFamily="66" charset="0"/>
                        </a:rPr>
                        <m:t>M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11" y="3664934"/>
                <a:ext cx="513281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1086"/>
            <a:ext cx="10515600" cy="1325563"/>
          </a:xfrm>
        </p:spPr>
        <p:txBody>
          <a:bodyPr/>
          <a:lstStyle/>
          <a:p>
            <a:r>
              <a:rPr lang="en-CA" dirty="0" smtClean="0"/>
              <a:t>Illumination estimation network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48962" y="1665993"/>
            <a:ext cx="1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Mapped image histogram </a:t>
            </a:r>
            <a:endParaRPr lang="en-CA" sz="2000" dirty="0"/>
          </a:p>
        </p:txBody>
      </p:sp>
      <p:sp>
        <p:nvSpPr>
          <p:cNvPr id="41" name="Right Arrow 40"/>
          <p:cNvSpPr/>
          <p:nvPr/>
        </p:nvSpPr>
        <p:spPr>
          <a:xfrm>
            <a:off x="4276434" y="2954086"/>
            <a:ext cx="380630" cy="295357"/>
          </a:xfrm>
          <a:prstGeom prst="rightArrow">
            <a:avLst/>
          </a:prstGeom>
          <a:solidFill>
            <a:srgbClr val="001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50"/>
          </a:p>
        </p:txBody>
      </p:sp>
      <p:sp>
        <p:nvSpPr>
          <p:cNvPr id="43" name="Right Arrow 42"/>
          <p:cNvSpPr/>
          <p:nvPr/>
        </p:nvSpPr>
        <p:spPr>
          <a:xfrm>
            <a:off x="6288591" y="2954086"/>
            <a:ext cx="380630" cy="295357"/>
          </a:xfrm>
          <a:prstGeom prst="rightArrow">
            <a:avLst/>
          </a:prstGeom>
          <a:solidFill>
            <a:srgbClr val="001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50"/>
          </a:p>
        </p:txBody>
      </p:sp>
      <p:sp>
        <p:nvSpPr>
          <p:cNvPr id="45" name="Right Arrow 44"/>
          <p:cNvSpPr/>
          <p:nvPr/>
        </p:nvSpPr>
        <p:spPr>
          <a:xfrm>
            <a:off x="8303016" y="2954086"/>
            <a:ext cx="380630" cy="295357"/>
          </a:xfrm>
          <a:prstGeom prst="rightArrow">
            <a:avLst/>
          </a:prstGeom>
          <a:solidFill>
            <a:srgbClr val="001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50"/>
          </a:p>
        </p:txBody>
      </p:sp>
      <p:sp>
        <p:nvSpPr>
          <p:cNvPr id="46" name="Rounded Rectangle 45"/>
          <p:cNvSpPr/>
          <p:nvPr/>
        </p:nvSpPr>
        <p:spPr>
          <a:xfrm>
            <a:off x="2411884" y="2060333"/>
            <a:ext cx="6959522" cy="1814561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50"/>
          </a:p>
        </p:txBody>
      </p:sp>
      <p:sp>
        <p:nvSpPr>
          <p:cNvPr id="47" name="Right Arrow 46"/>
          <p:cNvSpPr/>
          <p:nvPr/>
        </p:nvSpPr>
        <p:spPr>
          <a:xfrm>
            <a:off x="9405435" y="2954086"/>
            <a:ext cx="380630" cy="295357"/>
          </a:xfrm>
          <a:prstGeom prst="rightArrow">
            <a:avLst/>
          </a:prstGeom>
          <a:solidFill>
            <a:srgbClr val="001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50"/>
          </a:p>
        </p:txBody>
      </p:sp>
      <p:sp>
        <p:nvSpPr>
          <p:cNvPr id="48" name="Right Arrow 47"/>
          <p:cNvSpPr/>
          <p:nvPr/>
        </p:nvSpPr>
        <p:spPr>
          <a:xfrm>
            <a:off x="2004126" y="2920926"/>
            <a:ext cx="380630" cy="295357"/>
          </a:xfrm>
          <a:prstGeom prst="rightArrow">
            <a:avLst/>
          </a:prstGeom>
          <a:solidFill>
            <a:srgbClr val="001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50"/>
          </a:p>
        </p:txBody>
      </p:sp>
      <p:grpSp>
        <p:nvGrpSpPr>
          <p:cNvPr id="49" name="Group 48"/>
          <p:cNvGrpSpPr/>
          <p:nvPr/>
        </p:nvGrpSpPr>
        <p:grpSpPr>
          <a:xfrm>
            <a:off x="9906905" y="2598123"/>
            <a:ext cx="704039" cy="877461"/>
            <a:chOff x="11248206" y="3792899"/>
            <a:chExt cx="704039" cy="8774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11248206" y="3916499"/>
                  <a:ext cx="704039" cy="7538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A" sz="4400" b="1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CA" sz="3600" i="1" baseline="-25000" dirty="0" smtClean="0">
                      <a:cs typeface="Times New Roman" panose="02020603050405020304" pitchFamily="18" charset="0"/>
                    </a:rPr>
                    <a:t>m</a:t>
                  </a:r>
                  <a:endParaRPr lang="en-CA" sz="4000" i="1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9496" y="4909682"/>
                  <a:ext cx="1317722" cy="1044004"/>
                </a:xfrm>
                <a:prstGeom prst="rect">
                  <a:avLst/>
                </a:prstGeom>
                <a:blipFill>
                  <a:blip r:embed="rId19"/>
                  <a:stretch>
                    <a:fillRect b="-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11323178" y="3792899"/>
                  <a:ext cx="41229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^</m:t>
                        </m:r>
                      </m:oMath>
                    </m:oMathPara>
                  </a14:m>
                  <a:endParaRPr lang="en-CA" sz="2000" i="1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3178" y="3792899"/>
                  <a:ext cx="412292" cy="45313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0394169" y="2710881"/>
                <a:ext cx="12762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CA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169" y="2710881"/>
                <a:ext cx="1276247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" y="2390296"/>
            <a:ext cx="1210089" cy="11569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5" y="4239831"/>
            <a:ext cx="1751997" cy="1342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371295" y="5064880"/>
                <a:ext cx="183705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400" dirty="0" smtClean="0">
                    <a:solidFill>
                      <a:schemeClr val="bg1"/>
                    </a:solidFill>
                    <a:latin typeface="+mn-lt"/>
                  </a:rPr>
                  <a:t>Mapped image</a:t>
                </a:r>
              </a:p>
              <a:p>
                <a:r>
                  <a:rPr lang="en-CA" sz="1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CA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CA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1400" b="1" dirty="0" smtClean="0">
                    <a:solidFill>
                      <a:schemeClr val="bg1"/>
                    </a:solidFill>
                    <a:latin typeface="+mn-lt"/>
                  </a:rPr>
                  <a:t>M</a:t>
                </a:r>
                <a14:m>
                  <m:oMath xmlns:m="http://schemas.openxmlformats.org/officeDocument/2006/math">
                    <m:r>
                      <a:rPr lang="en-CA" sz="14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en-CA" sz="1400" b="1" dirty="0">
                  <a:solidFill>
                    <a:schemeClr val="bg1"/>
                  </a:solidFill>
                  <a:latin typeface="+mn-lt"/>
                </a:endParaRPr>
              </a:p>
              <a:p>
                <a:endParaRPr lang="en-CA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5F07189-8F2F-42D0-8D9B-148A1D386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95" y="5064880"/>
                <a:ext cx="1837051" cy="738664"/>
              </a:xfrm>
              <a:prstGeom prst="rect">
                <a:avLst/>
              </a:prstGeom>
              <a:blipFill>
                <a:blip r:embed="rId24"/>
                <a:stretch>
                  <a:fillRect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ight Arrow 55"/>
          <p:cNvSpPr/>
          <p:nvPr/>
        </p:nvSpPr>
        <p:spPr>
          <a:xfrm rot="16200000">
            <a:off x="1115690" y="3728645"/>
            <a:ext cx="458267" cy="36849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/>
          </a:p>
        </p:txBody>
      </p:sp>
      <p:sp>
        <p:nvSpPr>
          <p:cNvPr id="57" name="TextBox 56"/>
          <p:cNvSpPr txBox="1"/>
          <p:nvPr/>
        </p:nvSpPr>
        <p:spPr>
          <a:xfrm>
            <a:off x="221143" y="5677351"/>
            <a:ext cx="244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Mapped raw-RGB image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562399" y="2229424"/>
            <a:ext cx="1627886" cy="1458786"/>
          </a:xfrm>
          <a:prstGeom prst="rect">
            <a:avLst/>
          </a:prstGeom>
          <a:solidFill>
            <a:srgbClr val="E5D9EE"/>
          </a:solidFill>
          <a:ln>
            <a:solidFill>
              <a:srgbClr val="001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onv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C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en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5x5 with</a:t>
            </a:r>
          </a:p>
          <a:p>
            <a:pPr algn="ctr"/>
            <a:r>
              <a:rPr lang="en-C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 = 2</a:t>
            </a:r>
            <a:endParaRPr lang="en-CA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673235" y="2543300"/>
            <a:ext cx="607112" cy="1090752"/>
          </a:xfrm>
          <a:prstGeom prst="rect">
            <a:avLst/>
          </a:prstGeom>
          <a:solidFill>
            <a:srgbClr val="D4C0E2">
              <a:alpha val="60000"/>
            </a:srgbClr>
          </a:solidFill>
          <a:ln>
            <a:solidFill>
              <a:srgbClr val="001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</a:p>
          <a:p>
            <a:pPr algn="ctr"/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C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CA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47969" y="2301363"/>
            <a:ext cx="1606592" cy="1403660"/>
          </a:xfrm>
          <a:prstGeom prst="rect">
            <a:avLst/>
          </a:prstGeom>
          <a:solidFill>
            <a:srgbClr val="E5D9EE"/>
          </a:solidFill>
          <a:ln>
            <a:solidFill>
              <a:srgbClr val="001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onv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C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en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3x3 with</a:t>
            </a:r>
          </a:p>
          <a:p>
            <a:pPr algn="ctr"/>
            <a:r>
              <a:rPr lang="en-C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 = 2</a:t>
            </a:r>
            <a:endParaRPr lang="en-CA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655434" y="2496819"/>
            <a:ext cx="1613553" cy="1171604"/>
          </a:xfrm>
          <a:prstGeom prst="rect">
            <a:avLst/>
          </a:prstGeom>
          <a:solidFill>
            <a:srgbClr val="D4C0E2">
              <a:alpha val="60000"/>
            </a:srgbClr>
          </a:solidFill>
          <a:ln>
            <a:solidFill>
              <a:srgbClr val="001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C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en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C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 2x2 with</a:t>
            </a:r>
          </a:p>
          <a:p>
            <a:pPr algn="ctr"/>
            <a:r>
              <a:rPr lang="en-C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 = 1</a:t>
            </a:r>
            <a:endParaRPr lang="en-CA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6752" y="1531987"/>
                <a:ext cx="11395184" cy="165364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CA" sz="3200" dirty="0" smtClean="0"/>
                  <a:t>The two networks are jointly trained in an end-to-end manner.</a:t>
                </a:r>
              </a:p>
              <a:p>
                <a:endParaRPr lang="en-CA" sz="3200" dirty="0" smtClean="0"/>
              </a:p>
              <a:p>
                <a:pPr marL="0" indent="0">
                  <a:buNone/>
                </a:pPr>
                <a:r>
                  <a:rPr lang="en-CA" sz="3200" dirty="0" smtClean="0"/>
                  <a:t>Error is the </a:t>
                </a:r>
                <a:r>
                  <a:rPr lang="en-CA" sz="3200" b="1" dirty="0" smtClean="0"/>
                  <a:t>angular error </a:t>
                </a:r>
                <a:r>
                  <a:rPr lang="en-CA" sz="3200" dirty="0" smtClean="0"/>
                  <a:t>loss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3200" dirty="0" smtClean="0"/>
                  <a:t>, given by:</a:t>
                </a:r>
              </a:p>
              <a:p>
                <a:pPr marL="0" indent="0">
                  <a:buNone/>
                </a:pPr>
                <a:endParaRPr lang="en-CA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CA" sz="3600" b="1" dirty="0">
                              <a:latin typeface="Segoe Script" panose="030B0504020000000003" pitchFamily="66" charset="0"/>
                            </a:rPr>
                            <m:t>M</m:t>
                          </m:r>
                        </m:e>
                      </m:d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CA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A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36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𝐺𝑇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CA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CA" sz="36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CA" sz="3600" b="1" dirty="0">
                                              <a:latin typeface="Segoe Script" panose="030B0504020000000003" pitchFamily="66" charset="0"/>
                                            </a:rPr>
                                            <m:t>M</m:t>
                                          </m:r>
                                        </m:e>
                                        <m:sup>
                                          <m:r>
                                            <a:rPr lang="en-CA" sz="3600" i="1" dirty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CA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CA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CA" sz="3600" i="1"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CA" sz="3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CA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CA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3600" i="1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𝐺𝑇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CA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CA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CA" sz="3600" b="1" dirty="0">
                                              <a:latin typeface="Segoe Script" panose="030B0504020000000003" pitchFamily="66" charset="0"/>
                                            </a:rPr>
                                            <m:t>M</m:t>
                                          </m:r>
                                        </m:e>
                                        <m:sup>
                                          <m:r>
                                            <a:rPr lang="en-CA" sz="3600" i="1" dirty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CA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CA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CA" sz="3600" i="1"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CA" sz="3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A" sz="3600" dirty="0" smtClean="0"/>
              </a:p>
              <a:p>
                <a:endParaRPr lang="en-CA" sz="32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752" y="1531987"/>
                <a:ext cx="11395184" cy="1653646"/>
              </a:xfrm>
              <a:blipFill>
                <a:blip r:embed="rId2"/>
                <a:stretch>
                  <a:fillRect l="-1391" t="-7721" b="-105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 flipV="1">
            <a:off x="9780456" y="4226759"/>
            <a:ext cx="7271" cy="1233713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825023" y="5460472"/>
            <a:ext cx="965977" cy="562287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84092" y="5460472"/>
            <a:ext cx="1031358" cy="382772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820237" y="4313396"/>
            <a:ext cx="312591" cy="114707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816964" y="4672425"/>
            <a:ext cx="804962" cy="81179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473207" y="415344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46001" y="583809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15450" y="565185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Arc 34"/>
          <p:cNvSpPr/>
          <p:nvPr/>
        </p:nvSpPr>
        <p:spPr>
          <a:xfrm rot="20883834">
            <a:off x="9885994" y="4757489"/>
            <a:ext cx="436446" cy="418715"/>
          </a:xfrm>
          <a:prstGeom prst="arc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808449" y="3968774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433175" y="473931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-192347"/>
            <a:ext cx="10515600" cy="1325563"/>
          </a:xfrm>
        </p:spPr>
        <p:txBody>
          <a:bodyPr/>
          <a:lstStyle/>
          <a:p>
            <a:r>
              <a:rPr lang="en-US" dirty="0"/>
              <a:t>Training and loss function</a:t>
            </a:r>
          </a:p>
        </p:txBody>
      </p:sp>
    </p:spTree>
    <p:extLst>
      <p:ext uri="{BB962C8B-B14F-4D97-AF65-F5344CB8AC3E}">
        <p14:creationId xmlns:p14="http://schemas.microsoft.com/office/powerpoint/2010/main" val="11307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2347"/>
            <a:ext cx="10515600" cy="1325563"/>
          </a:xfrm>
        </p:spPr>
        <p:txBody>
          <a:bodyPr/>
          <a:lstStyle/>
          <a:p>
            <a:r>
              <a:rPr lang="en-US" dirty="0"/>
              <a:t>Training and loss function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" y="1373748"/>
            <a:ext cx="1757057" cy="1341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284920" y="2121360"/>
                <a:ext cx="18231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400" dirty="0" smtClean="0">
                    <a:solidFill>
                      <a:schemeClr val="bg1"/>
                    </a:solidFill>
                    <a:latin typeface="+mn-lt"/>
                  </a:rPr>
                  <a:t>Input raw-RGB image </a:t>
                </a:r>
                <a14:m>
                  <m:oMath xmlns:m="http://schemas.openxmlformats.org/officeDocument/2006/math">
                    <m:r>
                      <a:rPr lang="en-CA" sz="1400" b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en-CA" sz="1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5F07189-8F2F-42D0-8D9B-148A1D386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20" y="2121360"/>
                <a:ext cx="1823131" cy="523220"/>
              </a:xfrm>
              <a:prstGeom prst="rect">
                <a:avLst/>
              </a:prstGeom>
              <a:blipFill>
                <a:blip r:embed="rId4"/>
                <a:stretch>
                  <a:fillRect t="-2326" r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/>
          <p:cNvGrpSpPr/>
          <p:nvPr/>
        </p:nvGrpSpPr>
        <p:grpSpPr>
          <a:xfrm>
            <a:off x="8833003" y="1057224"/>
            <a:ext cx="1474962" cy="1401768"/>
            <a:chOff x="6646743" y="1945994"/>
            <a:chExt cx="1146252" cy="981610"/>
          </a:xfrm>
        </p:grpSpPr>
        <p:sp>
          <p:nvSpPr>
            <p:cNvPr id="91" name="Right Arrow 90"/>
            <p:cNvSpPr/>
            <p:nvPr/>
          </p:nvSpPr>
          <p:spPr>
            <a:xfrm>
              <a:off x="6743807" y="2675744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6913427" y="2473788"/>
                  <a:ext cx="786273" cy="4538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CA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427" y="2473788"/>
                  <a:ext cx="786273" cy="4538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="" id="{75F07189-8F2F-42D0-8D9B-148A1D386EFF}"/>
                    </a:ext>
                  </a:extLst>
                </p:cNvPr>
                <p:cNvSpPr txBox="1"/>
                <p:nvPr/>
              </p:nvSpPr>
              <p:spPr>
                <a:xfrm>
                  <a:off x="6646743" y="1945994"/>
                  <a:ext cx="1146252" cy="5172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000"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CA" sz="1400" dirty="0" smtClean="0">
                      <a:latin typeface="+mn-lt"/>
                    </a:rPr>
                    <a:t>Image mapping matrix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CA" sz="1400" b="1" dirty="0" smtClean="0">
                            <a:solidFill>
                              <a:schemeClr val="tx1"/>
                            </a:solidFill>
                            <a:latin typeface="Segoe Script" panose="030B0504020000000003" pitchFamily="66" charset="0"/>
                          </a:rPr>
                          <m:t>M</m:t>
                        </m:r>
                      </m:oMath>
                    </m:oMathPara>
                  </a14:m>
                  <a:endParaRPr lang="en-CA" sz="1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5F07189-8F2F-42D0-8D9B-148A1D386E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6743" y="1945994"/>
                  <a:ext cx="1146252" cy="517261"/>
                </a:xfrm>
                <a:prstGeom prst="rect">
                  <a:avLst/>
                </a:prstGeom>
                <a:blipFill>
                  <a:blip r:embed="rId6"/>
                  <a:stretch>
                    <a:fillRect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2120107" y="3523723"/>
            <a:ext cx="6882955" cy="1626951"/>
            <a:chOff x="1429884" y="3503473"/>
            <a:chExt cx="5349019" cy="1139298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848" y="3911880"/>
              <a:ext cx="531854" cy="531854"/>
            </a:xfrm>
            <a:prstGeom prst="rect">
              <a:avLst/>
            </a:prstGeom>
          </p:spPr>
        </p:pic>
        <p:sp>
          <p:nvSpPr>
            <p:cNvPr id="96" name="Right Arrow 95"/>
            <p:cNvSpPr/>
            <p:nvPr/>
          </p:nvSpPr>
          <p:spPr>
            <a:xfrm>
              <a:off x="1429884" y="403047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633024" y="3880578"/>
              <a:ext cx="772079" cy="434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RGB-</a:t>
              </a:r>
              <a:r>
                <a:rPr lang="en-CA" sz="1400" i="1" dirty="0" err="1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uv</a:t>
              </a:r>
              <a:r>
                <a:rPr lang="en-CA" sz="1400" i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histogram block</a:t>
              </a:r>
              <a:endParaRPr lang="en-CA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8" name="Right Arrow 97"/>
            <p:cNvSpPr/>
            <p:nvPr/>
          </p:nvSpPr>
          <p:spPr>
            <a:xfrm>
              <a:off x="2431032" y="403047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440069" y="3993159"/>
              <a:ext cx="287035" cy="47855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fc</a:t>
              </a: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3</a:t>
              </a:r>
              <a:endParaRPr lang="en-CA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552478" y="3903583"/>
              <a:ext cx="781291" cy="67232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128 5x5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2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3242998" y="403047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02" name="Right Arrow 101"/>
            <p:cNvSpPr/>
            <p:nvPr/>
          </p:nvSpPr>
          <p:spPr>
            <a:xfrm>
              <a:off x="4351326" y="4259429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530203" y="3954966"/>
              <a:ext cx="766997" cy="614611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256 3x3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2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" name="Right Arrow 103"/>
            <p:cNvSpPr/>
            <p:nvPr/>
          </p:nvSpPr>
          <p:spPr>
            <a:xfrm>
              <a:off x="5312100" y="4259429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501549" y="4011426"/>
              <a:ext cx="758912" cy="529256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512 2x2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1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>
            <a:xfrm>
              <a:off x="6255394" y="4259429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493783" y="3834500"/>
              <a:ext cx="3285120" cy="808271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4123590" y="3580080"/>
              <a:ext cx="2085953" cy="2370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Illuminant estimation network</a:t>
              </a:r>
              <a:endParaRPr lang="en-CA" sz="1600" dirty="0">
                <a:latin typeface="+mn-lt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2171103" y="3503473"/>
              <a:ext cx="1444483" cy="3663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400" dirty="0" smtClean="0">
                  <a:latin typeface="+mn-lt"/>
                </a:rPr>
                <a:t>RGB-</a:t>
              </a:r>
              <a:r>
                <a:rPr lang="en-CA" sz="1400" i="1" dirty="0" err="1" smtClean="0">
                  <a:latin typeface="+mn-lt"/>
                  <a:cs typeface="Times New Roman" panose="02020603050405020304" pitchFamily="18" charset="0"/>
                </a:rPr>
                <a:t>uv</a:t>
              </a:r>
              <a:r>
                <a:rPr lang="en-CA" sz="1400" dirty="0" smtClean="0">
                  <a:latin typeface="+mn-lt"/>
                </a:rPr>
                <a:t> histogram for illuminant estimation</a:t>
              </a:r>
              <a:endParaRPr lang="en-CA" sz="1400" dirty="0">
                <a:latin typeface="+mn-lt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119850" y="1208365"/>
            <a:ext cx="6821707" cy="1415409"/>
            <a:chOff x="1429684" y="1882107"/>
            <a:chExt cx="5301421" cy="991162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149" y="2325099"/>
              <a:ext cx="531854" cy="531854"/>
            </a:xfrm>
            <a:prstGeom prst="rect">
              <a:avLst/>
            </a:prstGeom>
          </p:spPr>
        </p:pic>
        <p:sp>
          <p:nvSpPr>
            <p:cNvPr id="112" name="Rectangle 111"/>
            <p:cNvSpPr/>
            <p:nvPr/>
          </p:nvSpPr>
          <p:spPr>
            <a:xfrm>
              <a:off x="1609923" y="2326718"/>
              <a:ext cx="772079" cy="475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RGB-</a:t>
              </a:r>
              <a:r>
                <a:rPr lang="en-CA" sz="1400" i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uv</a:t>
              </a:r>
              <a:r>
                <a:rPr lang="en-CA" sz="1400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histogram block</a:t>
              </a:r>
              <a:endParaRPr lang="en-CA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3" name="Right Arrow 112"/>
            <p:cNvSpPr/>
            <p:nvPr/>
          </p:nvSpPr>
          <p:spPr>
            <a:xfrm>
              <a:off x="2391255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535040" y="2162487"/>
              <a:ext cx="764110" cy="664135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c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128 5x5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2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403392" y="2305384"/>
              <a:ext cx="284971" cy="496582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fc</a:t>
              </a:r>
            </a:p>
            <a:p>
              <a:pPr algn="ctr"/>
              <a:r>
                <a:rPr lang="en-CA" sz="60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9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6" name="Right Arrow 115"/>
            <p:cNvSpPr/>
            <p:nvPr/>
          </p:nvSpPr>
          <p:spPr>
            <a:xfrm>
              <a:off x="3128807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17" name="Right Arrow 116"/>
            <p:cNvSpPr/>
            <p:nvPr/>
          </p:nvSpPr>
          <p:spPr>
            <a:xfrm>
              <a:off x="4339587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513981" y="2176027"/>
              <a:ext cx="754115" cy="639038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c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256 3x3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2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9" name="Right Arrow 118"/>
            <p:cNvSpPr/>
            <p:nvPr/>
          </p:nvSpPr>
          <p:spPr>
            <a:xfrm>
              <a:off x="5284069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456261" y="2284223"/>
              <a:ext cx="757382" cy="533391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512 2x2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1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1" name="Right Arrow 120"/>
            <p:cNvSpPr/>
            <p:nvPr/>
          </p:nvSpPr>
          <p:spPr>
            <a:xfrm>
              <a:off x="6229616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464390" y="2114551"/>
              <a:ext cx="3266715" cy="758718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F2B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4277513" y="1882107"/>
              <a:ext cx="1796971" cy="2370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Sensor mapping network</a:t>
              </a:r>
              <a:endParaRPr lang="en-CA" sz="1600" dirty="0">
                <a:latin typeface="+mn-lt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2208256" y="1930108"/>
              <a:ext cx="1289816" cy="3663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400" dirty="0" smtClean="0">
                  <a:latin typeface="+mn-lt"/>
                </a:rPr>
                <a:t>RGB-</a:t>
              </a:r>
              <a:r>
                <a:rPr lang="en-CA" sz="1400" i="1" dirty="0" err="1" smtClean="0">
                  <a:latin typeface="+mn-lt"/>
                  <a:cs typeface="Times New Roman" panose="02020603050405020304" pitchFamily="18" charset="0"/>
                </a:rPr>
                <a:t>uv</a:t>
              </a:r>
              <a:r>
                <a:rPr lang="en-CA" sz="1400" dirty="0" smtClean="0">
                  <a:latin typeface="+mn-lt"/>
                </a:rPr>
                <a:t> histogram for sensor mapping</a:t>
              </a:r>
              <a:endParaRPr lang="en-CA" sz="1400" dirty="0">
                <a:latin typeface="+mn-lt"/>
              </a:endParaRPr>
            </a:p>
          </p:txBody>
        </p:sp>
        <p:sp>
          <p:nvSpPr>
            <p:cNvPr id="125" name="Right Arrow 124"/>
            <p:cNvSpPr/>
            <p:nvPr/>
          </p:nvSpPr>
          <p:spPr>
            <a:xfrm>
              <a:off x="1429684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996615" y="3571799"/>
            <a:ext cx="1153070" cy="1220882"/>
            <a:chOff x="6773893" y="3529693"/>
            <a:chExt cx="896097" cy="854942"/>
          </a:xfrm>
        </p:grpSpPr>
        <p:sp>
          <p:nvSpPr>
            <p:cNvPr id="127" name="Right Arrow 126"/>
            <p:cNvSpPr/>
            <p:nvPr/>
          </p:nvSpPr>
          <p:spPr>
            <a:xfrm>
              <a:off x="6825703" y="4216620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7021300" y="3930819"/>
                  <a:ext cx="270529" cy="4538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CA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1300" y="3930819"/>
                  <a:ext cx="270529" cy="453816"/>
                </a:xfrm>
                <a:prstGeom prst="rect">
                  <a:avLst/>
                </a:prstGeom>
                <a:blipFill>
                  <a:blip r:embed="rId9"/>
                  <a:stretch>
                    <a:fillRect b="-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9" name="Group 128"/>
            <p:cNvGrpSpPr/>
            <p:nvPr/>
          </p:nvGrpSpPr>
          <p:grpSpPr>
            <a:xfrm>
              <a:off x="6773893" y="3529693"/>
              <a:ext cx="896097" cy="366393"/>
              <a:chOff x="28297013" y="2577546"/>
              <a:chExt cx="4012962" cy="16408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xmlns="" id="{75F07189-8F2F-42D0-8D9B-148A1D386EFF}"/>
                      </a:ext>
                    </a:extLst>
                  </p:cNvPr>
                  <p:cNvSpPr txBox="1"/>
                  <p:nvPr/>
                </p:nvSpPr>
                <p:spPr>
                  <a:xfrm>
                    <a:off x="28297013" y="2577546"/>
                    <a:ext cx="4012962" cy="16408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40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</a:lstStyle>
                  <a:p>
                    <a:r>
                      <a:rPr lang="en-CA" sz="1400" dirty="0" smtClean="0">
                        <a:latin typeface="+mn-lt"/>
                      </a:rPr>
                      <a:t>Mapped</a:t>
                    </a:r>
                  </a:p>
                  <a:p>
                    <a:r>
                      <a:rPr lang="en-CA" sz="1400" dirty="0" smtClean="0">
                        <a:latin typeface="+mn-lt"/>
                      </a:rPr>
                      <a:t>Illuminant </a:t>
                    </a:r>
                    <a14:m>
                      <m:oMath xmlns:m="http://schemas.openxmlformats.org/officeDocument/2006/math">
                        <m:r>
                          <a:rPr lang="en-CA" sz="1400" b="1" i="1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a14:m>
                    <a:r>
                      <a:rPr lang="en-CA" sz="1400" i="1" baseline="-25000" dirty="0">
                        <a:latin typeface="+mn-lt"/>
                        <a:cs typeface="Times New Roman" panose="02020603050405020304" pitchFamily="18" charset="0"/>
                      </a:rPr>
                      <a:t>m</a:t>
                    </a:r>
                  </a:p>
                </p:txBody>
              </p:sp>
            </mc:Choice>
            <mc:Fallback xmlns="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75F07189-8F2F-42D0-8D9B-148A1D386E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97013" y="2577546"/>
                    <a:ext cx="4012962" cy="164081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2326" b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130"/>
                  <p:cNvSpPr/>
                  <p:nvPr/>
                </p:nvSpPr>
                <p:spPr>
                  <a:xfrm>
                    <a:off x="30828130" y="2983483"/>
                    <a:ext cx="1005306" cy="80813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050" b="1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oMath>
                      </m:oMathPara>
                    </a14:m>
                    <a:endParaRPr lang="en-CA" sz="1000" i="1" baseline="-25000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1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28130" y="2983483"/>
                    <a:ext cx="1005306" cy="8081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2" name="Group 131"/>
          <p:cNvGrpSpPr/>
          <p:nvPr/>
        </p:nvGrpSpPr>
        <p:grpSpPr>
          <a:xfrm>
            <a:off x="1079450" y="2458992"/>
            <a:ext cx="8602592" cy="986934"/>
            <a:chOff x="621147" y="2757881"/>
            <a:chExt cx="6685420" cy="691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621147" y="3190367"/>
                  <a:ext cx="236694" cy="2586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47" y="3190367"/>
                  <a:ext cx="236694" cy="258631"/>
                </a:xfrm>
                <a:prstGeom prst="rect">
                  <a:avLst/>
                </a:prstGeom>
                <a:blipFill>
                  <a:blip r:embed="rId12"/>
                  <a:stretch>
                    <a:fillRect l="-14000" r="-16000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ight Arrow 133"/>
            <p:cNvSpPr/>
            <p:nvPr/>
          </p:nvSpPr>
          <p:spPr>
            <a:xfrm rot="5400000">
              <a:off x="676392" y="3028804"/>
              <a:ext cx="137881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887487" y="2874948"/>
              <a:ext cx="3466999" cy="409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Mapping input image from original raw </a:t>
              </a:r>
            </a:p>
            <a:p>
              <a:r>
                <a:rPr lang="en-CA" sz="1600" dirty="0" smtClean="0">
                  <a:latin typeface="+mn-lt"/>
                </a:rPr>
                <a:t>space  to the learned </a:t>
              </a:r>
              <a:r>
                <a:rPr lang="en-CA" sz="1600" i="1" dirty="0" smtClean="0">
                  <a:latin typeface="+mn-lt"/>
                </a:rPr>
                <a:t>working space</a:t>
              </a:r>
              <a:endParaRPr lang="en-CA" sz="1600" i="1" dirty="0">
                <a:latin typeface="+mn-lt"/>
              </a:endParaRPr>
            </a:p>
          </p:txBody>
        </p:sp>
        <p:cxnSp>
          <p:nvCxnSpPr>
            <p:cNvPr id="136" name="Curved Connector 135"/>
            <p:cNvCxnSpPr>
              <a:stCxn id="92" idx="2"/>
              <a:endCxn id="133" idx="3"/>
            </p:cNvCxnSpPr>
            <p:nvPr/>
          </p:nvCxnSpPr>
          <p:spPr>
            <a:xfrm rot="5400000">
              <a:off x="3801304" y="-185580"/>
              <a:ext cx="561801" cy="6448724"/>
            </a:xfrm>
            <a:prstGeom prst="curvedConnector2">
              <a:avLst/>
            </a:prstGeom>
            <a:ln w="28575" cap="flat" cmpd="sng">
              <a:solidFill>
                <a:srgbClr val="C00000"/>
              </a:solidFill>
              <a:prstDash val="sys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284920" y="3447287"/>
            <a:ext cx="1837051" cy="1763422"/>
            <a:chOff x="3687" y="3449947"/>
            <a:chExt cx="1427646" cy="123486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3619580"/>
              <a:ext cx="1361547" cy="9401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xmlns="" id="{75F07189-8F2F-42D0-8D9B-148A1D386EFF}"/>
                    </a:ext>
                  </a:extLst>
                </p:cNvPr>
                <p:cNvSpPr txBox="1"/>
                <p:nvPr/>
              </p:nvSpPr>
              <p:spPr>
                <a:xfrm>
                  <a:off x="3687" y="4167550"/>
                  <a:ext cx="1427646" cy="5172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000"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CA" sz="1400" dirty="0" smtClean="0">
                      <a:solidFill>
                        <a:schemeClr val="bg1"/>
                      </a:solidFill>
                      <a:latin typeface="+mn-lt"/>
                    </a:rPr>
                    <a:t>Mapped image</a:t>
                  </a:r>
                </a:p>
                <a:p>
                  <a:r>
                    <a:rPr lang="en-CA" sz="1400" dirty="0" smtClean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1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CA" sz="1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CA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CA" sz="1400" b="1" dirty="0" smtClean="0">
                      <a:solidFill>
                        <a:schemeClr val="bg1"/>
                      </a:solidFill>
                      <a:latin typeface="+mn-lt"/>
                    </a:rPr>
                    <a:t>M</a:t>
                  </a:r>
                  <a14:m>
                    <m:oMath xmlns:m="http://schemas.openxmlformats.org/officeDocument/2006/math">
                      <m:r>
                        <a:rPr lang="en-CA" sz="14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</m:oMath>
                  </a14:m>
                  <a:endParaRPr lang="en-CA" sz="1400" b="1" dirty="0">
                    <a:solidFill>
                      <a:schemeClr val="bg1"/>
                    </a:solidFill>
                    <a:latin typeface="+mn-lt"/>
                  </a:endParaRPr>
                </a:p>
                <a:p>
                  <a:endParaRPr lang="en-CA" sz="14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75F07189-8F2F-42D0-8D9B-148A1D386E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" y="4167550"/>
                  <a:ext cx="1427646" cy="517261"/>
                </a:xfrm>
                <a:prstGeom prst="rect">
                  <a:avLst/>
                </a:prstGeom>
                <a:blipFill>
                  <a:blip r:embed="rId14"/>
                  <a:stretch>
                    <a:fillRect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Right Arrow 139"/>
            <p:cNvSpPr/>
            <p:nvPr/>
          </p:nvSpPr>
          <p:spPr>
            <a:xfrm rot="5400000">
              <a:off x="674340" y="3451655"/>
              <a:ext cx="137881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</p:grpSp>
      <p:cxnSp>
        <p:nvCxnSpPr>
          <p:cNvPr id="142" name="Straight Connector 141"/>
          <p:cNvCxnSpPr/>
          <p:nvPr/>
        </p:nvCxnSpPr>
        <p:spPr>
          <a:xfrm>
            <a:off x="10231824" y="1219119"/>
            <a:ext cx="0" cy="39307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10301237" y="4656439"/>
                <a:ext cx="1061187" cy="615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CA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237" y="4656439"/>
                <a:ext cx="1061187" cy="6151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11125827" y="4813678"/>
                <a:ext cx="304572" cy="369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827" y="4813678"/>
                <a:ext cx="304572" cy="369331"/>
              </a:xfrm>
              <a:prstGeom prst="rect">
                <a:avLst/>
              </a:prstGeom>
              <a:blipFill>
                <a:blip r:embed="rId16"/>
                <a:stretch>
                  <a:fillRect l="-14000" r="-1600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10084348" y="5264455"/>
            <a:ext cx="198865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400" dirty="0" smtClean="0">
                <a:latin typeface="+mn-lt"/>
              </a:rPr>
              <a:t>Mapping to original </a:t>
            </a:r>
          </a:p>
          <a:p>
            <a:r>
              <a:rPr lang="en-CA" sz="1400" dirty="0" smtClean="0">
                <a:latin typeface="+mn-lt"/>
              </a:rPr>
              <a:t>raw space</a:t>
            </a:r>
            <a:endParaRPr lang="en-CA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11357994" y="4689308"/>
                <a:ext cx="303545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sz="1400" i="1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1400" i="1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1400" i="1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994" y="4689308"/>
                <a:ext cx="303545" cy="567078"/>
              </a:xfrm>
              <a:prstGeom prst="rect">
                <a:avLst/>
              </a:prstGeom>
              <a:blipFill>
                <a:blip r:embed="rId1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146"/>
          <p:cNvSpPr/>
          <p:nvPr/>
        </p:nvSpPr>
        <p:spPr>
          <a:xfrm>
            <a:off x="10546119" y="4369956"/>
            <a:ext cx="4058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dirty="0" smtClean="0"/>
              <a:t>M</a:t>
            </a:r>
            <a:r>
              <a:rPr lang="en-CA" sz="1200" baseline="30000" dirty="0" smtClean="0">
                <a:cs typeface="Times New Roman" panose="02020603050405020304" pitchFamily="18" charset="0"/>
              </a:rPr>
              <a:t>-1</a:t>
            </a:r>
            <a:endParaRPr lang="en-CA" sz="1200" baseline="30000" dirty="0"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1750975" y="3653140"/>
            <a:ext cx="311593" cy="345799"/>
          </a:xfrm>
          <a:prstGeom prst="rect">
            <a:avLst/>
          </a:prstGeom>
          <a:solidFill>
            <a:srgbClr val="54B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70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9820775" y="3100616"/>
            <a:ext cx="1974138" cy="646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800" b="1" dirty="0" smtClean="0">
                <a:solidFill>
                  <a:srgbClr val="FF0000"/>
                </a:solidFill>
                <a:latin typeface="+mn-lt"/>
              </a:rPr>
              <a:t>Angular </a:t>
            </a:r>
            <a:br>
              <a:rPr lang="en-CA" sz="1800" b="1" dirty="0" smtClean="0">
                <a:solidFill>
                  <a:srgbClr val="FF0000"/>
                </a:solidFill>
                <a:latin typeface="+mn-lt"/>
              </a:rPr>
            </a:br>
            <a:r>
              <a:rPr lang="en-CA" sz="1800" b="1" dirty="0" smtClean="0">
                <a:solidFill>
                  <a:srgbClr val="FF0000"/>
                </a:solidFill>
                <a:latin typeface="+mn-lt"/>
              </a:rPr>
              <a:t>Error Loss</a:t>
            </a:r>
            <a:endParaRPr lang="en-CA" sz="18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1300061" y="4317774"/>
            <a:ext cx="378632" cy="393012"/>
            <a:chOff x="34119496" y="4721210"/>
            <a:chExt cx="1317722" cy="12324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0"/>
                <p:cNvSpPr/>
                <p:nvPr/>
              </p:nvSpPr>
              <p:spPr>
                <a:xfrm>
                  <a:off x="34119496" y="4909682"/>
                  <a:ext cx="1317722" cy="10440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A" sz="1600" b="1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CA" sz="1200" i="1" baseline="-25000" dirty="0" smtClean="0">
                      <a:cs typeface="Times New Roman" panose="02020603050405020304" pitchFamily="18" charset="0"/>
                    </a:rPr>
                    <a:t>m</a:t>
                  </a:r>
                  <a:endParaRPr lang="en-CA" sz="1400" i="1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9496" y="4909682"/>
                  <a:ext cx="1317722" cy="1044004"/>
                </a:xfrm>
                <a:prstGeom prst="rect">
                  <a:avLst/>
                </a:prstGeom>
                <a:blipFill>
                  <a:blip r:embed="rId18"/>
                  <a:stretch>
                    <a:fillRect b="-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34203620" y="4721210"/>
                  <a:ext cx="994150" cy="7846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000" b="1" i="1" smtClean="0">
                            <a:latin typeface="Cambria Math" panose="02040503050406030204" pitchFamily="18" charset="0"/>
                          </a:rPr>
                          <m:t>^</m:t>
                        </m:r>
                      </m:oMath>
                    </m:oMathPara>
                  </a14:m>
                  <a:endParaRPr lang="en-CA" sz="900" i="1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03620" y="4721210"/>
                  <a:ext cx="994150" cy="78461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0" name="Elbow Connector 149"/>
          <p:cNvCxnSpPr>
            <a:stCxn id="146" idx="3"/>
            <a:endCxn id="153" idx="2"/>
          </p:cNvCxnSpPr>
          <p:nvPr/>
        </p:nvCxnSpPr>
        <p:spPr>
          <a:xfrm flipV="1">
            <a:off x="11661539" y="3998939"/>
            <a:ext cx="245233" cy="973908"/>
          </a:xfrm>
          <a:prstGeom prst="bentConnector2">
            <a:avLst/>
          </a:prstGeom>
          <a:ln w="38100">
            <a:solidFill>
              <a:srgbClr val="0019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11750975" y="3261264"/>
            <a:ext cx="330992" cy="310430"/>
          </a:xfrm>
          <a:prstGeom prst="rect">
            <a:avLst/>
          </a:prstGeom>
          <a:solidFill>
            <a:srgbClr val="54BE92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/>
              <p:cNvSpPr/>
              <p:nvPr/>
            </p:nvSpPr>
            <p:spPr>
              <a:xfrm>
                <a:off x="9195526" y="5852087"/>
                <a:ext cx="3124065" cy="719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C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CA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C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C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A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𝑮𝑻</m:t>
                                      </m:r>
                                    </m:sub>
                                  </m:sSub>
                                  <m:r>
                                    <a:rPr lang="en-CA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ctrlPr>
                                        <a:rPr lang="en-CA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CA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CA" b="1" dirty="0">
                                              <a:solidFill>
                                                <a:srgbClr val="FF0000"/>
                                              </a:solidFill>
                                              <a:latin typeface="Segoe Script" panose="030B0504020000000003" pitchFamily="66" charset="0"/>
                                            </a:rPr>
                                            <m:t>M</m:t>
                                          </m:r>
                                        </m:e>
                                        <m:sup>
                                          <m:r>
                                            <a:rPr lang="en-CA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CA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CA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CA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𝑮𝑻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CA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CA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CA" b="1" dirty="0">
                                              <a:solidFill>
                                                <a:srgbClr val="FF0000"/>
                                              </a:solidFill>
                                              <a:latin typeface="Segoe Script" panose="030B0504020000000003" pitchFamily="66" charset="0"/>
                                            </a:rPr>
                                            <m:t>M</m:t>
                                          </m:r>
                                        </m:e>
                                        <m:sup>
                                          <m:r>
                                            <a:rPr lang="en-CA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CA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8" name="Rectangle 1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526" y="5852087"/>
                <a:ext cx="3124065" cy="71974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7684244" y="6057002"/>
            <a:ext cx="197413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 smtClean="0">
                <a:solidFill>
                  <a:srgbClr val="FF0000"/>
                </a:solidFill>
                <a:latin typeface="+mn-lt"/>
              </a:rPr>
              <a:t>Angular error Loss = </a:t>
            </a:r>
            <a:endParaRPr lang="en-CA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0451805" y="999460"/>
            <a:ext cx="146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99" y="1367131"/>
            <a:ext cx="1750668" cy="1323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1202760" y="3092119"/>
                <a:ext cx="618503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𝑮𝑻</m:t>
                          </m:r>
                        </m:sub>
                      </m:sSub>
                    </m:oMath>
                  </m:oMathPara>
                </a14:m>
                <a:endParaRPr lang="en-CA" i="1" baseline="-250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760" y="3092119"/>
                <a:ext cx="618503" cy="392993"/>
              </a:xfrm>
              <a:prstGeom prst="rect">
                <a:avLst/>
              </a:prstGeom>
              <a:blipFill>
                <a:blip r:embed="rId2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835583" y="3796546"/>
                <a:ext cx="10001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CA" b="1" dirty="0">
                              <a:solidFill>
                                <a:srgbClr val="FF0000"/>
                              </a:solidFill>
                              <a:latin typeface="Segoe Script" panose="030B0504020000000003" pitchFamily="66" charset="0"/>
                            </a:rPr>
                            <m:t>M</m:t>
                          </m:r>
                        </m:e>
                        <m:sup>
                          <m:r>
                            <a:rPr lang="en-CA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C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583" y="3796546"/>
                <a:ext cx="1000146" cy="369332"/>
              </a:xfrm>
              <a:prstGeom prst="rect">
                <a:avLst/>
              </a:prstGeom>
              <a:blipFill>
                <a:blip r:embed="rId2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/>
          <p:cNvCxnSpPr>
            <a:endCxn id="176" idx="0"/>
          </p:cNvCxnSpPr>
          <p:nvPr/>
        </p:nvCxnSpPr>
        <p:spPr>
          <a:xfrm>
            <a:off x="11755927" y="2081007"/>
            <a:ext cx="160544" cy="118025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2347"/>
            <a:ext cx="10515600" cy="1325563"/>
          </a:xfrm>
        </p:spPr>
        <p:txBody>
          <a:bodyPr/>
          <a:lstStyle/>
          <a:p>
            <a:r>
              <a:rPr lang="en-US" dirty="0"/>
              <a:t>Training and loss function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" y="1373748"/>
            <a:ext cx="1757057" cy="1341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284920" y="2121360"/>
                <a:ext cx="18231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400" dirty="0" smtClean="0">
                    <a:solidFill>
                      <a:schemeClr val="bg1"/>
                    </a:solidFill>
                    <a:latin typeface="+mn-lt"/>
                  </a:rPr>
                  <a:t>Input raw-RGB image </a:t>
                </a:r>
                <a14:m>
                  <m:oMath xmlns:m="http://schemas.openxmlformats.org/officeDocument/2006/math">
                    <m:r>
                      <a:rPr lang="en-CA" sz="1400" b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en-CA" sz="1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5F07189-8F2F-42D0-8D9B-148A1D386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20" y="2121360"/>
                <a:ext cx="1823131" cy="523220"/>
              </a:xfrm>
              <a:prstGeom prst="rect">
                <a:avLst/>
              </a:prstGeom>
              <a:blipFill>
                <a:blip r:embed="rId3"/>
                <a:stretch>
                  <a:fillRect t="-2326" r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/>
          <p:cNvGrpSpPr/>
          <p:nvPr/>
        </p:nvGrpSpPr>
        <p:grpSpPr>
          <a:xfrm>
            <a:off x="8833003" y="1057224"/>
            <a:ext cx="1474962" cy="1401768"/>
            <a:chOff x="6646743" y="1945994"/>
            <a:chExt cx="1146252" cy="981610"/>
          </a:xfrm>
        </p:grpSpPr>
        <p:sp>
          <p:nvSpPr>
            <p:cNvPr id="91" name="Right Arrow 90"/>
            <p:cNvSpPr/>
            <p:nvPr/>
          </p:nvSpPr>
          <p:spPr>
            <a:xfrm>
              <a:off x="6743807" y="2675744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6913427" y="2473788"/>
                  <a:ext cx="786273" cy="4538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CA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427" y="2473788"/>
                  <a:ext cx="786273" cy="4538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="" id="{75F07189-8F2F-42D0-8D9B-148A1D386EFF}"/>
                    </a:ext>
                  </a:extLst>
                </p:cNvPr>
                <p:cNvSpPr txBox="1"/>
                <p:nvPr/>
              </p:nvSpPr>
              <p:spPr>
                <a:xfrm>
                  <a:off x="6646743" y="1945994"/>
                  <a:ext cx="1146252" cy="5172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000"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CA" sz="1400" dirty="0" smtClean="0">
                      <a:latin typeface="+mn-lt"/>
                    </a:rPr>
                    <a:t>Image mapping matrix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CA" sz="1400" b="1" dirty="0" smtClean="0">
                            <a:solidFill>
                              <a:schemeClr val="tx1"/>
                            </a:solidFill>
                            <a:latin typeface="Segoe Script" panose="030B0504020000000003" pitchFamily="66" charset="0"/>
                          </a:rPr>
                          <m:t>M</m:t>
                        </m:r>
                      </m:oMath>
                    </m:oMathPara>
                  </a14:m>
                  <a:endParaRPr lang="en-CA" sz="1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5F07189-8F2F-42D0-8D9B-148A1D386E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6743" y="1945994"/>
                  <a:ext cx="1146252" cy="517261"/>
                </a:xfrm>
                <a:prstGeom prst="rect">
                  <a:avLst/>
                </a:prstGeom>
                <a:blipFill>
                  <a:blip r:embed="rId5"/>
                  <a:stretch>
                    <a:fillRect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2120107" y="3523723"/>
            <a:ext cx="6882955" cy="1626951"/>
            <a:chOff x="1429884" y="3503473"/>
            <a:chExt cx="5349019" cy="1139298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848" y="3911880"/>
              <a:ext cx="531854" cy="531854"/>
            </a:xfrm>
            <a:prstGeom prst="rect">
              <a:avLst/>
            </a:prstGeom>
          </p:spPr>
        </p:pic>
        <p:sp>
          <p:nvSpPr>
            <p:cNvPr id="96" name="Right Arrow 95"/>
            <p:cNvSpPr/>
            <p:nvPr/>
          </p:nvSpPr>
          <p:spPr>
            <a:xfrm>
              <a:off x="1429884" y="403047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633024" y="3880578"/>
              <a:ext cx="772079" cy="434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RGB-</a:t>
              </a:r>
              <a:r>
                <a:rPr lang="en-CA" sz="1400" i="1" dirty="0" err="1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uv</a:t>
              </a:r>
              <a:r>
                <a:rPr lang="en-CA" sz="1400" i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histogram block</a:t>
              </a:r>
              <a:endParaRPr lang="en-CA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8" name="Right Arrow 97"/>
            <p:cNvSpPr/>
            <p:nvPr/>
          </p:nvSpPr>
          <p:spPr>
            <a:xfrm>
              <a:off x="2431032" y="403047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440069" y="3993159"/>
              <a:ext cx="287035" cy="47855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fc</a:t>
              </a: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3</a:t>
              </a:r>
              <a:endParaRPr lang="en-CA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552478" y="3903583"/>
              <a:ext cx="781291" cy="67232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128 5x5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2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3242998" y="403047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02" name="Right Arrow 101"/>
            <p:cNvSpPr/>
            <p:nvPr/>
          </p:nvSpPr>
          <p:spPr>
            <a:xfrm>
              <a:off x="4351326" y="4259429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530203" y="3954966"/>
              <a:ext cx="766997" cy="614611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256 3x3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2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" name="Right Arrow 103"/>
            <p:cNvSpPr/>
            <p:nvPr/>
          </p:nvSpPr>
          <p:spPr>
            <a:xfrm>
              <a:off x="5312100" y="4259429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501549" y="4011426"/>
              <a:ext cx="758912" cy="529256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512 2x2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1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>
            <a:xfrm>
              <a:off x="6255394" y="4259429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493783" y="3834500"/>
              <a:ext cx="3285120" cy="808271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4123590" y="3580080"/>
              <a:ext cx="2085953" cy="2370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Illuminant estimation network</a:t>
              </a:r>
              <a:endParaRPr lang="en-CA" sz="1600" dirty="0">
                <a:latin typeface="+mn-lt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2171103" y="3503473"/>
              <a:ext cx="1444483" cy="3663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400" dirty="0" smtClean="0">
                  <a:latin typeface="+mn-lt"/>
                </a:rPr>
                <a:t>RGB-</a:t>
              </a:r>
              <a:r>
                <a:rPr lang="en-CA" sz="1400" i="1" dirty="0" err="1" smtClean="0">
                  <a:latin typeface="+mn-lt"/>
                  <a:cs typeface="Times New Roman" panose="02020603050405020304" pitchFamily="18" charset="0"/>
                </a:rPr>
                <a:t>uv</a:t>
              </a:r>
              <a:r>
                <a:rPr lang="en-CA" sz="1400" dirty="0" smtClean="0">
                  <a:latin typeface="+mn-lt"/>
                </a:rPr>
                <a:t> histogram for illuminant estimation</a:t>
              </a:r>
              <a:endParaRPr lang="en-CA" sz="1400" dirty="0">
                <a:latin typeface="+mn-lt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119850" y="1208365"/>
            <a:ext cx="6821707" cy="1415409"/>
            <a:chOff x="1429684" y="1882107"/>
            <a:chExt cx="5301421" cy="991162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149" y="2325099"/>
              <a:ext cx="531854" cy="531854"/>
            </a:xfrm>
            <a:prstGeom prst="rect">
              <a:avLst/>
            </a:prstGeom>
          </p:spPr>
        </p:pic>
        <p:sp>
          <p:nvSpPr>
            <p:cNvPr id="112" name="Rectangle 111"/>
            <p:cNvSpPr/>
            <p:nvPr/>
          </p:nvSpPr>
          <p:spPr>
            <a:xfrm>
              <a:off x="1609923" y="2326718"/>
              <a:ext cx="772079" cy="475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RGB-</a:t>
              </a:r>
              <a:r>
                <a:rPr lang="en-CA" sz="1400" i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uv</a:t>
              </a:r>
              <a:r>
                <a:rPr lang="en-CA" sz="1400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histogram block</a:t>
              </a:r>
              <a:endParaRPr lang="en-CA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3" name="Right Arrow 112"/>
            <p:cNvSpPr/>
            <p:nvPr/>
          </p:nvSpPr>
          <p:spPr>
            <a:xfrm>
              <a:off x="2391255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535040" y="2162487"/>
              <a:ext cx="764110" cy="664135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c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128 5x5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2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403392" y="2305384"/>
              <a:ext cx="284971" cy="496582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fc</a:t>
              </a:r>
            </a:p>
            <a:p>
              <a:pPr algn="ctr"/>
              <a:r>
                <a:rPr lang="en-CA" sz="60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9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6" name="Right Arrow 115"/>
            <p:cNvSpPr/>
            <p:nvPr/>
          </p:nvSpPr>
          <p:spPr>
            <a:xfrm>
              <a:off x="3128807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17" name="Right Arrow 116"/>
            <p:cNvSpPr/>
            <p:nvPr/>
          </p:nvSpPr>
          <p:spPr>
            <a:xfrm>
              <a:off x="4339587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513981" y="2176027"/>
              <a:ext cx="754115" cy="639038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c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256 3x3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2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9" name="Right Arrow 118"/>
            <p:cNvSpPr/>
            <p:nvPr/>
          </p:nvSpPr>
          <p:spPr>
            <a:xfrm>
              <a:off x="5284069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456261" y="2284223"/>
              <a:ext cx="757382" cy="533391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512 2x2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1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1" name="Right Arrow 120"/>
            <p:cNvSpPr/>
            <p:nvPr/>
          </p:nvSpPr>
          <p:spPr>
            <a:xfrm>
              <a:off x="6229616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464390" y="2114551"/>
              <a:ext cx="3266715" cy="758718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F2B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4277513" y="1882107"/>
              <a:ext cx="1796971" cy="2370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Sensor mapping network</a:t>
              </a:r>
              <a:endParaRPr lang="en-CA" sz="1600" dirty="0">
                <a:latin typeface="+mn-lt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2208256" y="1930108"/>
              <a:ext cx="1289816" cy="3663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400" dirty="0" smtClean="0">
                  <a:latin typeface="+mn-lt"/>
                </a:rPr>
                <a:t>RGB-</a:t>
              </a:r>
              <a:r>
                <a:rPr lang="en-CA" sz="1400" i="1" dirty="0" err="1" smtClean="0">
                  <a:latin typeface="+mn-lt"/>
                  <a:cs typeface="Times New Roman" panose="02020603050405020304" pitchFamily="18" charset="0"/>
                </a:rPr>
                <a:t>uv</a:t>
              </a:r>
              <a:r>
                <a:rPr lang="en-CA" sz="1400" dirty="0" smtClean="0">
                  <a:latin typeface="+mn-lt"/>
                </a:rPr>
                <a:t> histogram for sensor mapping</a:t>
              </a:r>
              <a:endParaRPr lang="en-CA" sz="1400" dirty="0">
                <a:latin typeface="+mn-lt"/>
              </a:endParaRPr>
            </a:p>
          </p:txBody>
        </p:sp>
        <p:sp>
          <p:nvSpPr>
            <p:cNvPr id="125" name="Right Arrow 124"/>
            <p:cNvSpPr/>
            <p:nvPr/>
          </p:nvSpPr>
          <p:spPr>
            <a:xfrm>
              <a:off x="1429684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996615" y="3561166"/>
            <a:ext cx="1153070" cy="1220882"/>
            <a:chOff x="6773893" y="3529693"/>
            <a:chExt cx="896097" cy="854942"/>
          </a:xfrm>
        </p:grpSpPr>
        <p:sp>
          <p:nvSpPr>
            <p:cNvPr id="127" name="Right Arrow 126"/>
            <p:cNvSpPr/>
            <p:nvPr/>
          </p:nvSpPr>
          <p:spPr>
            <a:xfrm>
              <a:off x="6825703" y="403047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7021300" y="3930819"/>
                  <a:ext cx="270529" cy="4538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CA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1300" y="3930819"/>
                  <a:ext cx="270529" cy="453816"/>
                </a:xfrm>
                <a:prstGeom prst="rect">
                  <a:avLst/>
                </a:prstGeom>
                <a:blipFill>
                  <a:blip r:embed="rId8"/>
                  <a:stretch>
                    <a:fillRect b="-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9" name="Group 128"/>
            <p:cNvGrpSpPr/>
            <p:nvPr/>
          </p:nvGrpSpPr>
          <p:grpSpPr>
            <a:xfrm>
              <a:off x="6773893" y="3529693"/>
              <a:ext cx="896097" cy="366393"/>
              <a:chOff x="28297013" y="2577546"/>
              <a:chExt cx="4012962" cy="16408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xmlns="" id="{75F07189-8F2F-42D0-8D9B-148A1D386EFF}"/>
                      </a:ext>
                    </a:extLst>
                  </p:cNvPr>
                  <p:cNvSpPr txBox="1"/>
                  <p:nvPr/>
                </p:nvSpPr>
                <p:spPr>
                  <a:xfrm>
                    <a:off x="28297013" y="2577546"/>
                    <a:ext cx="4012962" cy="16408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40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</a:lstStyle>
                  <a:p>
                    <a:r>
                      <a:rPr lang="en-CA" sz="1400" dirty="0" smtClean="0">
                        <a:latin typeface="+mn-lt"/>
                      </a:rPr>
                      <a:t>Mapped</a:t>
                    </a:r>
                  </a:p>
                  <a:p>
                    <a:r>
                      <a:rPr lang="en-CA" sz="1400" dirty="0" smtClean="0">
                        <a:latin typeface="+mn-lt"/>
                      </a:rPr>
                      <a:t>Illuminant </a:t>
                    </a:r>
                    <a14:m>
                      <m:oMath xmlns:m="http://schemas.openxmlformats.org/officeDocument/2006/math">
                        <m:r>
                          <a:rPr lang="en-CA" sz="1400" b="1" i="1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a14:m>
                    <a:r>
                      <a:rPr lang="en-CA" sz="1400" i="1" baseline="-25000" dirty="0">
                        <a:latin typeface="+mn-lt"/>
                        <a:cs typeface="Times New Roman" panose="02020603050405020304" pitchFamily="18" charset="0"/>
                      </a:rPr>
                      <a:t>m</a:t>
                    </a:r>
                  </a:p>
                </p:txBody>
              </p:sp>
            </mc:Choice>
            <mc:Fallback xmlns="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75F07189-8F2F-42D0-8D9B-148A1D386E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97013" y="2577546"/>
                    <a:ext cx="4012962" cy="164081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2326" b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130"/>
                  <p:cNvSpPr/>
                  <p:nvPr/>
                </p:nvSpPr>
                <p:spPr>
                  <a:xfrm>
                    <a:off x="30828130" y="2983483"/>
                    <a:ext cx="1005306" cy="80813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050" b="1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oMath>
                      </m:oMathPara>
                    </a14:m>
                    <a:endParaRPr lang="en-CA" sz="1000" i="1" baseline="-25000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1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28130" y="2983483"/>
                    <a:ext cx="1005306" cy="8081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2" name="Group 131"/>
          <p:cNvGrpSpPr/>
          <p:nvPr/>
        </p:nvGrpSpPr>
        <p:grpSpPr>
          <a:xfrm>
            <a:off x="1079450" y="2458992"/>
            <a:ext cx="8602592" cy="986934"/>
            <a:chOff x="621147" y="2757881"/>
            <a:chExt cx="6685420" cy="691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621147" y="3190367"/>
                  <a:ext cx="236694" cy="2586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47" y="3190367"/>
                  <a:ext cx="236694" cy="258631"/>
                </a:xfrm>
                <a:prstGeom prst="rect">
                  <a:avLst/>
                </a:prstGeom>
                <a:blipFill>
                  <a:blip r:embed="rId11"/>
                  <a:stretch>
                    <a:fillRect l="-14000" r="-16000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ight Arrow 133"/>
            <p:cNvSpPr/>
            <p:nvPr/>
          </p:nvSpPr>
          <p:spPr>
            <a:xfrm rot="5400000">
              <a:off x="676392" y="3028804"/>
              <a:ext cx="137881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887487" y="2874948"/>
              <a:ext cx="3466999" cy="409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Mapping input image from original raw </a:t>
              </a:r>
            </a:p>
            <a:p>
              <a:r>
                <a:rPr lang="en-CA" sz="1600" dirty="0" smtClean="0">
                  <a:latin typeface="+mn-lt"/>
                </a:rPr>
                <a:t>space  to the learned </a:t>
              </a:r>
              <a:r>
                <a:rPr lang="en-CA" sz="1600" i="1" dirty="0" smtClean="0">
                  <a:latin typeface="+mn-lt"/>
                </a:rPr>
                <a:t>working space</a:t>
              </a:r>
              <a:endParaRPr lang="en-CA" sz="1600" i="1" dirty="0">
                <a:latin typeface="+mn-lt"/>
              </a:endParaRPr>
            </a:p>
          </p:txBody>
        </p:sp>
        <p:cxnSp>
          <p:nvCxnSpPr>
            <p:cNvPr id="136" name="Curved Connector 135"/>
            <p:cNvCxnSpPr>
              <a:stCxn id="92" idx="2"/>
              <a:endCxn id="133" idx="3"/>
            </p:cNvCxnSpPr>
            <p:nvPr/>
          </p:nvCxnSpPr>
          <p:spPr>
            <a:xfrm rot="5400000">
              <a:off x="3801304" y="-185580"/>
              <a:ext cx="561801" cy="6448724"/>
            </a:xfrm>
            <a:prstGeom prst="curvedConnector2">
              <a:avLst/>
            </a:prstGeom>
            <a:ln w="28575" cap="flat" cmpd="sng">
              <a:solidFill>
                <a:srgbClr val="C00000"/>
              </a:solidFill>
              <a:prstDash val="sys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284920" y="3447287"/>
            <a:ext cx="1837051" cy="1763422"/>
            <a:chOff x="3687" y="3449947"/>
            <a:chExt cx="1427646" cy="123486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3619580"/>
              <a:ext cx="1361547" cy="9401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xmlns="" id="{75F07189-8F2F-42D0-8D9B-148A1D386EFF}"/>
                    </a:ext>
                  </a:extLst>
                </p:cNvPr>
                <p:cNvSpPr txBox="1"/>
                <p:nvPr/>
              </p:nvSpPr>
              <p:spPr>
                <a:xfrm>
                  <a:off x="3687" y="4167550"/>
                  <a:ext cx="1427646" cy="5172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000"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CA" sz="1400" dirty="0" smtClean="0">
                      <a:solidFill>
                        <a:schemeClr val="bg1"/>
                      </a:solidFill>
                      <a:latin typeface="+mn-lt"/>
                    </a:rPr>
                    <a:t>Mapped image</a:t>
                  </a:r>
                </a:p>
                <a:p>
                  <a:r>
                    <a:rPr lang="en-CA" sz="1400" dirty="0" smtClean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1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CA" sz="1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CA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CA" sz="1400" b="1" dirty="0" smtClean="0">
                      <a:solidFill>
                        <a:schemeClr val="bg1"/>
                      </a:solidFill>
                      <a:latin typeface="+mn-lt"/>
                    </a:rPr>
                    <a:t>M</a:t>
                  </a:r>
                  <a14:m>
                    <m:oMath xmlns:m="http://schemas.openxmlformats.org/officeDocument/2006/math">
                      <m:r>
                        <a:rPr lang="en-CA" sz="14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</m:oMath>
                  </a14:m>
                  <a:endParaRPr lang="en-CA" sz="1400" b="1" dirty="0">
                    <a:solidFill>
                      <a:schemeClr val="bg1"/>
                    </a:solidFill>
                    <a:latin typeface="+mn-lt"/>
                  </a:endParaRPr>
                </a:p>
                <a:p>
                  <a:endParaRPr lang="en-CA" sz="14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75F07189-8F2F-42D0-8D9B-148A1D386E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" y="4167550"/>
                  <a:ext cx="1427646" cy="517261"/>
                </a:xfrm>
                <a:prstGeom prst="rect">
                  <a:avLst/>
                </a:prstGeom>
                <a:blipFill>
                  <a:blip r:embed="rId13"/>
                  <a:stretch>
                    <a:fillRect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Right Arrow 139"/>
            <p:cNvSpPr/>
            <p:nvPr/>
          </p:nvSpPr>
          <p:spPr>
            <a:xfrm rot="5400000">
              <a:off x="674340" y="3451655"/>
              <a:ext cx="137881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</p:grpSp>
      <p:cxnSp>
        <p:nvCxnSpPr>
          <p:cNvPr id="142" name="Straight Connector 141"/>
          <p:cNvCxnSpPr/>
          <p:nvPr/>
        </p:nvCxnSpPr>
        <p:spPr>
          <a:xfrm>
            <a:off x="10231824" y="1219119"/>
            <a:ext cx="0" cy="39307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10301237" y="4656439"/>
                <a:ext cx="1061187" cy="615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CA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237" y="4656439"/>
                <a:ext cx="1061187" cy="6151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11125827" y="4813678"/>
                <a:ext cx="304572" cy="369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827" y="4813678"/>
                <a:ext cx="304572" cy="369331"/>
              </a:xfrm>
              <a:prstGeom prst="rect">
                <a:avLst/>
              </a:prstGeom>
              <a:blipFill>
                <a:blip r:embed="rId15"/>
                <a:stretch>
                  <a:fillRect l="-14000" r="-1600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10084348" y="5264455"/>
            <a:ext cx="198865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400" dirty="0" smtClean="0">
                <a:latin typeface="+mn-lt"/>
              </a:rPr>
              <a:t>Mapping to original </a:t>
            </a:r>
          </a:p>
          <a:p>
            <a:r>
              <a:rPr lang="en-CA" sz="1400" dirty="0" smtClean="0">
                <a:latin typeface="+mn-lt"/>
              </a:rPr>
              <a:t>raw space</a:t>
            </a:r>
            <a:endParaRPr lang="en-CA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11357994" y="4689308"/>
                <a:ext cx="303545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sz="1400" i="1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1400" i="1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1400" i="1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994" y="4689308"/>
                <a:ext cx="303545" cy="567078"/>
              </a:xfrm>
              <a:prstGeom prst="rect">
                <a:avLst/>
              </a:prstGeom>
              <a:blipFill>
                <a:blip r:embed="rId1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146"/>
          <p:cNvSpPr/>
          <p:nvPr/>
        </p:nvSpPr>
        <p:spPr>
          <a:xfrm>
            <a:off x="10546119" y="4369956"/>
            <a:ext cx="4058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dirty="0" smtClean="0"/>
              <a:t>M</a:t>
            </a:r>
            <a:r>
              <a:rPr lang="en-CA" sz="1200" baseline="30000" dirty="0" smtClean="0">
                <a:cs typeface="Times New Roman" panose="02020603050405020304" pitchFamily="18" charset="0"/>
              </a:rPr>
              <a:t>-1</a:t>
            </a:r>
            <a:endParaRPr lang="en-CA" sz="1200" baseline="30000" dirty="0"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1750975" y="3653140"/>
            <a:ext cx="311593" cy="345799"/>
          </a:xfrm>
          <a:prstGeom prst="rect">
            <a:avLst/>
          </a:prstGeom>
          <a:solidFill>
            <a:srgbClr val="54B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70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9788876" y="3100616"/>
            <a:ext cx="1974138" cy="646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800" b="1" dirty="0" smtClean="0">
                <a:solidFill>
                  <a:srgbClr val="FF0000"/>
                </a:solidFill>
                <a:latin typeface="+mn-lt"/>
              </a:rPr>
              <a:t>Angular </a:t>
            </a:r>
            <a:br>
              <a:rPr lang="en-CA" sz="1800" b="1" dirty="0" smtClean="0">
                <a:solidFill>
                  <a:srgbClr val="FF0000"/>
                </a:solidFill>
                <a:latin typeface="+mn-lt"/>
              </a:rPr>
            </a:br>
            <a:r>
              <a:rPr lang="en-CA" sz="1800" b="1" dirty="0" smtClean="0">
                <a:solidFill>
                  <a:srgbClr val="FF0000"/>
                </a:solidFill>
                <a:latin typeface="+mn-lt"/>
              </a:rPr>
              <a:t>Error Loss</a:t>
            </a:r>
            <a:endParaRPr lang="en-CA" sz="18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1300061" y="4317774"/>
            <a:ext cx="378632" cy="393012"/>
            <a:chOff x="34119496" y="4721210"/>
            <a:chExt cx="1317722" cy="12324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0"/>
                <p:cNvSpPr/>
                <p:nvPr/>
              </p:nvSpPr>
              <p:spPr>
                <a:xfrm>
                  <a:off x="34119496" y="4909682"/>
                  <a:ext cx="1317722" cy="10440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A" sz="1600" b="1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CA" sz="1200" i="1" baseline="-25000" dirty="0" smtClean="0">
                      <a:cs typeface="Times New Roman" panose="02020603050405020304" pitchFamily="18" charset="0"/>
                    </a:rPr>
                    <a:t>m</a:t>
                  </a:r>
                  <a:endParaRPr lang="en-CA" sz="1400" i="1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9496" y="4909682"/>
                  <a:ext cx="1317722" cy="1044004"/>
                </a:xfrm>
                <a:prstGeom prst="rect">
                  <a:avLst/>
                </a:prstGeom>
                <a:blipFill>
                  <a:blip r:embed="rId17"/>
                  <a:stretch>
                    <a:fillRect b="-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34203620" y="4721210"/>
                  <a:ext cx="994150" cy="7846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000" b="1" i="1" smtClean="0">
                            <a:latin typeface="Cambria Math" panose="02040503050406030204" pitchFamily="18" charset="0"/>
                          </a:rPr>
                          <m:t>^</m:t>
                        </m:r>
                      </m:oMath>
                    </m:oMathPara>
                  </a14:m>
                  <a:endParaRPr lang="en-CA" sz="900" i="1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03620" y="4721210"/>
                  <a:ext cx="994150" cy="78461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0" name="Elbow Connector 149"/>
          <p:cNvCxnSpPr>
            <a:stCxn id="146" idx="3"/>
            <a:endCxn id="153" idx="2"/>
          </p:cNvCxnSpPr>
          <p:nvPr/>
        </p:nvCxnSpPr>
        <p:spPr>
          <a:xfrm flipV="1">
            <a:off x="11661539" y="3998939"/>
            <a:ext cx="245233" cy="973908"/>
          </a:xfrm>
          <a:prstGeom prst="bentConnector2">
            <a:avLst/>
          </a:prstGeom>
          <a:ln w="38100">
            <a:solidFill>
              <a:srgbClr val="0019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11750975" y="3261264"/>
            <a:ext cx="330992" cy="310430"/>
          </a:xfrm>
          <a:prstGeom prst="rect">
            <a:avLst/>
          </a:prstGeom>
          <a:solidFill>
            <a:srgbClr val="54BE92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/>
              <p:cNvSpPr/>
              <p:nvPr/>
            </p:nvSpPr>
            <p:spPr>
              <a:xfrm>
                <a:off x="9195526" y="5852087"/>
                <a:ext cx="3124065" cy="719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C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CA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C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C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A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𝑮𝑻</m:t>
                                      </m:r>
                                    </m:sub>
                                  </m:sSub>
                                  <m:r>
                                    <a:rPr lang="en-CA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ctrlPr>
                                        <a:rPr lang="en-CA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CA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CA" b="1" dirty="0">
                                              <a:solidFill>
                                                <a:srgbClr val="FF0000"/>
                                              </a:solidFill>
                                              <a:latin typeface="Segoe Script" panose="030B0504020000000003" pitchFamily="66" charset="0"/>
                                            </a:rPr>
                                            <m:t>M</m:t>
                                          </m:r>
                                        </m:e>
                                        <m:sup>
                                          <m:r>
                                            <a:rPr lang="en-CA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CA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CA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CA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𝑮𝑻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CA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CA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CA" b="1" dirty="0">
                                              <a:solidFill>
                                                <a:srgbClr val="FF0000"/>
                                              </a:solidFill>
                                              <a:latin typeface="Segoe Script" panose="030B0504020000000003" pitchFamily="66" charset="0"/>
                                            </a:rPr>
                                            <m:t>M</m:t>
                                          </m:r>
                                        </m:e>
                                        <m:sup>
                                          <m:r>
                                            <a:rPr lang="en-CA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CA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8" name="Rectangle 1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526" y="5852087"/>
                <a:ext cx="3124065" cy="71974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7684244" y="6057002"/>
            <a:ext cx="197413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 smtClean="0">
                <a:solidFill>
                  <a:srgbClr val="FF0000"/>
                </a:solidFill>
                <a:latin typeface="+mn-lt"/>
              </a:rPr>
              <a:t>Angular error Loss = </a:t>
            </a:r>
            <a:endParaRPr lang="en-CA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0451805" y="999460"/>
            <a:ext cx="146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1202760" y="3092119"/>
                <a:ext cx="618503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𝑮𝑻</m:t>
                          </m:r>
                        </m:sub>
                      </m:sSub>
                    </m:oMath>
                  </m:oMathPara>
                </a14:m>
                <a:endParaRPr lang="en-CA" i="1" baseline="-250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760" y="3092119"/>
                <a:ext cx="618503" cy="392993"/>
              </a:xfrm>
              <a:prstGeom prst="rect">
                <a:avLst/>
              </a:prstGeom>
              <a:blipFill>
                <a:blip r:embed="rId2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835583" y="3796546"/>
                <a:ext cx="10001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CA" b="1" dirty="0">
                              <a:solidFill>
                                <a:srgbClr val="FF0000"/>
                              </a:solidFill>
                              <a:latin typeface="Segoe Script" panose="030B0504020000000003" pitchFamily="66" charset="0"/>
                            </a:rPr>
                            <m:t>M</m:t>
                          </m:r>
                        </m:e>
                        <m:sup>
                          <m:r>
                            <a:rPr lang="en-CA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C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583" y="3796546"/>
                <a:ext cx="1000146" cy="369332"/>
              </a:xfrm>
              <a:prstGeom prst="rect">
                <a:avLst/>
              </a:prstGeom>
              <a:blipFill>
                <a:blip r:embed="rId2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57892" y="-143476"/>
            <a:ext cx="10367311" cy="6809479"/>
            <a:chOff x="30563" y="41568"/>
            <a:chExt cx="10367311" cy="6809479"/>
          </a:xfrm>
        </p:grpSpPr>
        <p:sp>
          <p:nvSpPr>
            <p:cNvPr id="77" name="Freeform 76"/>
            <p:cNvSpPr/>
            <p:nvPr/>
          </p:nvSpPr>
          <p:spPr>
            <a:xfrm>
              <a:off x="8984512" y="63795"/>
              <a:ext cx="1413362" cy="6687879"/>
            </a:xfrm>
            <a:custGeom>
              <a:avLst/>
              <a:gdLst>
                <a:gd name="connsiteX0" fmla="*/ 21265 w 1435395"/>
                <a:gd name="connsiteY0" fmla="*/ 0 h 6687879"/>
                <a:gd name="connsiteX1" fmla="*/ 1382232 w 1435395"/>
                <a:gd name="connsiteY1" fmla="*/ 1329070 h 6687879"/>
                <a:gd name="connsiteX2" fmla="*/ 1435395 w 1435395"/>
                <a:gd name="connsiteY2" fmla="*/ 2541182 h 6687879"/>
                <a:gd name="connsiteX3" fmla="*/ 0 w 1435395"/>
                <a:gd name="connsiteY3" fmla="*/ 6687879 h 6687879"/>
                <a:gd name="connsiteX4" fmla="*/ 21265 w 1435395"/>
                <a:gd name="connsiteY4" fmla="*/ 0 h 6687879"/>
                <a:gd name="connsiteX0" fmla="*/ 21265 w 1435395"/>
                <a:gd name="connsiteY0" fmla="*/ 0 h 6687879"/>
                <a:gd name="connsiteX1" fmla="*/ 1404266 w 1435395"/>
                <a:gd name="connsiteY1" fmla="*/ 1582458 h 6687879"/>
                <a:gd name="connsiteX2" fmla="*/ 1435395 w 1435395"/>
                <a:gd name="connsiteY2" fmla="*/ 2541182 h 6687879"/>
                <a:gd name="connsiteX3" fmla="*/ 0 w 1435395"/>
                <a:gd name="connsiteY3" fmla="*/ 6687879 h 6687879"/>
                <a:gd name="connsiteX4" fmla="*/ 21265 w 1435395"/>
                <a:gd name="connsiteY4" fmla="*/ 0 h 6687879"/>
                <a:gd name="connsiteX0" fmla="*/ 21265 w 1413362"/>
                <a:gd name="connsiteY0" fmla="*/ 0 h 6687879"/>
                <a:gd name="connsiteX1" fmla="*/ 1404266 w 1413362"/>
                <a:gd name="connsiteY1" fmla="*/ 1582458 h 6687879"/>
                <a:gd name="connsiteX2" fmla="*/ 1413362 w 1413362"/>
                <a:gd name="connsiteY2" fmla="*/ 2706435 h 6687879"/>
                <a:gd name="connsiteX3" fmla="*/ 0 w 1413362"/>
                <a:gd name="connsiteY3" fmla="*/ 6687879 h 6687879"/>
                <a:gd name="connsiteX4" fmla="*/ 21265 w 1413362"/>
                <a:gd name="connsiteY4" fmla="*/ 0 h 668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3362" h="6687879">
                  <a:moveTo>
                    <a:pt x="21265" y="0"/>
                  </a:moveTo>
                  <a:lnTo>
                    <a:pt x="1404266" y="1582458"/>
                  </a:lnTo>
                  <a:lnTo>
                    <a:pt x="1413362" y="2706435"/>
                  </a:lnTo>
                  <a:lnTo>
                    <a:pt x="0" y="6687879"/>
                  </a:lnTo>
                  <a:cubicBezTo>
                    <a:pt x="7088" y="4447954"/>
                    <a:pt x="14177" y="2208028"/>
                    <a:pt x="21265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0563" y="41568"/>
              <a:ext cx="9009167" cy="6809479"/>
              <a:chOff x="30563" y="41568"/>
              <a:chExt cx="9009167" cy="6809479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xmlns="" id="{207FF445-C327-46F6-81D3-2C830CE62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63" y="41568"/>
                <a:ext cx="9009167" cy="6809479"/>
              </a:xfrm>
              <a:prstGeom prst="rect">
                <a:avLst/>
              </a:prstGeom>
            </p:spPr>
          </p:pic>
          <p:sp>
            <p:nvSpPr>
              <p:cNvPr id="80" name="Rectangle 79"/>
              <p:cNvSpPr/>
              <p:nvPr/>
            </p:nvSpPr>
            <p:spPr>
              <a:xfrm>
                <a:off x="6624084" y="2313381"/>
                <a:ext cx="2208919" cy="185508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1" name="Straight Arrow Connector 80"/>
          <p:cNvCxnSpPr/>
          <p:nvPr/>
        </p:nvCxnSpPr>
        <p:spPr>
          <a:xfrm flipV="1">
            <a:off x="7998246" y="3416480"/>
            <a:ext cx="3752729" cy="1552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99" y="1367131"/>
            <a:ext cx="1750668" cy="1323223"/>
          </a:xfrm>
          <a:prstGeom prst="rect">
            <a:avLst/>
          </a:prstGeom>
        </p:spPr>
      </p:pic>
      <p:cxnSp>
        <p:nvCxnSpPr>
          <p:cNvPr id="178" name="Straight Arrow Connector 177"/>
          <p:cNvCxnSpPr>
            <a:endCxn id="176" idx="0"/>
          </p:cNvCxnSpPr>
          <p:nvPr/>
        </p:nvCxnSpPr>
        <p:spPr>
          <a:xfrm>
            <a:off x="11755927" y="2081007"/>
            <a:ext cx="160544" cy="118025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89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8771"/>
            <a:ext cx="10515600" cy="1325563"/>
          </a:xfrm>
        </p:spPr>
        <p:txBody>
          <a:bodyPr/>
          <a:lstStyle/>
          <a:p>
            <a:r>
              <a:rPr lang="en-US" dirty="0" smtClean="0"/>
              <a:t>Test time example #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86" y="1760341"/>
            <a:ext cx="1808108" cy="11988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75776" y="1884278"/>
            <a:ext cx="2755967" cy="886282"/>
            <a:chOff x="3775776" y="1884278"/>
            <a:chExt cx="2755967" cy="886282"/>
          </a:xfrm>
        </p:grpSpPr>
        <p:sp>
          <p:nvSpPr>
            <p:cNvPr id="15" name="Right Arrow 14"/>
            <p:cNvSpPr/>
            <p:nvPr/>
          </p:nvSpPr>
          <p:spPr>
            <a:xfrm>
              <a:off x="3775776" y="2200240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461" y="1884278"/>
              <a:ext cx="886282" cy="88628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102807" y="1932636"/>
              <a:ext cx="1011152" cy="7895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RGB-</a:t>
              </a:r>
              <a:r>
                <a:rPr lang="en-CA" sz="1400" i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uv</a:t>
              </a:r>
              <a:r>
                <a:rPr lang="en-CA" sz="1400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histogram block</a:t>
              </a:r>
              <a:endParaRPr lang="en-CA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203995" y="2200240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90285" y="3706669"/>
            <a:ext cx="2715466" cy="886282"/>
            <a:chOff x="3790285" y="3673618"/>
            <a:chExt cx="2715466" cy="886282"/>
          </a:xfrm>
        </p:grpSpPr>
        <p:sp>
          <p:nvSpPr>
            <p:cNvPr id="32" name="Right Arrow 31"/>
            <p:cNvSpPr/>
            <p:nvPr/>
          </p:nvSpPr>
          <p:spPr>
            <a:xfrm>
              <a:off x="3790285" y="4053058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17316" y="3723624"/>
              <a:ext cx="1011152" cy="7895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RGB-</a:t>
              </a:r>
              <a:r>
                <a:rPr lang="en-CA" sz="1400" i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uv</a:t>
              </a:r>
              <a:r>
                <a:rPr lang="en-CA" sz="1400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histogram block</a:t>
              </a:r>
              <a:endParaRPr lang="en-CA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218504" y="4053058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469" y="3673618"/>
              <a:ext cx="886282" cy="886282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6482614" y="3031641"/>
            <a:ext cx="3129814" cy="1647846"/>
            <a:chOff x="6482614" y="2998590"/>
            <a:chExt cx="3129814" cy="1647846"/>
          </a:xfrm>
        </p:grpSpPr>
        <p:sp>
          <p:nvSpPr>
            <p:cNvPr id="37" name="Right Arrow 36"/>
            <p:cNvSpPr/>
            <p:nvPr/>
          </p:nvSpPr>
          <p:spPr>
            <a:xfrm>
              <a:off x="7981331" y="4053058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482614" y="2998590"/>
              <a:ext cx="3129814" cy="1647846"/>
              <a:chOff x="6482614" y="2998590"/>
              <a:chExt cx="3129814" cy="164784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6482614" y="3112196"/>
                <a:ext cx="167621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600" dirty="0" smtClean="0">
                    <a:latin typeface="+mn-lt"/>
                  </a:rPr>
                  <a:t>Illuminant estimation net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960244" y="3710152"/>
                <a:ext cx="805730" cy="936284"/>
                <a:chOff x="7995546" y="2524413"/>
                <a:chExt cx="2077401" cy="2414007"/>
              </a:xfrm>
            </p:grpSpPr>
            <p:cxnSp>
              <p:nvCxnSpPr>
                <p:cNvPr id="18" name="Straight Connector 17"/>
                <p:cNvCxnSpPr>
                  <a:stCxn id="20" idx="6"/>
                  <a:endCxn id="24" idx="3"/>
                </p:cNvCxnSpPr>
                <p:nvPr/>
              </p:nvCxnSpPr>
              <p:spPr>
                <a:xfrm flipV="1">
                  <a:off x="8752103" y="3998900"/>
                  <a:ext cx="675082" cy="561242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22" idx="6"/>
                  <a:endCxn id="24" idx="1"/>
                </p:cNvCxnSpPr>
                <p:nvPr/>
              </p:nvCxnSpPr>
              <p:spPr>
                <a:xfrm>
                  <a:off x="8756805" y="2902692"/>
                  <a:ext cx="670380" cy="561241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7995546" y="4181863"/>
                  <a:ext cx="756557" cy="756557"/>
                </a:xfrm>
                <a:prstGeom prst="ellipse">
                  <a:avLst/>
                </a:prstGeom>
                <a:noFill/>
                <a:ln w="38100">
                  <a:solidFill>
                    <a:srgbClr val="00196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8209467" y="4399567"/>
                  <a:ext cx="324933" cy="324933"/>
                </a:xfrm>
                <a:prstGeom prst="ellipse">
                  <a:avLst/>
                </a:prstGeom>
                <a:solidFill>
                  <a:srgbClr val="FFC0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8000248" y="2524413"/>
                  <a:ext cx="756557" cy="756557"/>
                </a:xfrm>
                <a:prstGeom prst="ellipse">
                  <a:avLst/>
                </a:prstGeom>
                <a:noFill/>
                <a:ln w="38100">
                  <a:solidFill>
                    <a:srgbClr val="00196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8209467" y="2742117"/>
                  <a:ext cx="324933" cy="324933"/>
                </a:xfrm>
                <a:prstGeom prst="ellipse">
                  <a:avLst/>
                </a:prstGeom>
                <a:solidFill>
                  <a:srgbClr val="FFC0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9316390" y="3353138"/>
                  <a:ext cx="756557" cy="756557"/>
                </a:xfrm>
                <a:prstGeom prst="ellipse">
                  <a:avLst/>
                </a:prstGeom>
                <a:noFill/>
                <a:ln w="38100">
                  <a:solidFill>
                    <a:srgbClr val="00196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9525608" y="3570843"/>
                  <a:ext cx="324933" cy="324933"/>
                </a:xfrm>
                <a:prstGeom prst="ellipse">
                  <a:avLst/>
                </a:prstGeom>
                <a:solidFill>
                  <a:srgbClr val="FFC0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</p:grpSp>
          <p:sp>
            <p:nvSpPr>
              <p:cNvPr id="36" name="Right Arrow 35"/>
              <p:cNvSpPr/>
              <p:nvPr/>
            </p:nvSpPr>
            <p:spPr>
              <a:xfrm>
                <a:off x="6616665" y="4053058"/>
                <a:ext cx="310929" cy="210465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4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8533693" y="3851742"/>
                    <a:ext cx="681084" cy="7325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0.46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0.24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0.64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3693" y="3851742"/>
                    <a:ext cx="681084" cy="73257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8083782" y="2998590"/>
                <a:ext cx="152864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600" dirty="0" smtClean="0">
                    <a:latin typeface="+mn-lt"/>
                  </a:rPr>
                  <a:t>Estimated illuminant in the working space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323682" y="1226006"/>
            <a:ext cx="4460928" cy="1570745"/>
            <a:chOff x="6323682" y="1226006"/>
            <a:chExt cx="4460928" cy="1570745"/>
          </a:xfrm>
        </p:grpSpPr>
        <p:grpSp>
          <p:nvGrpSpPr>
            <p:cNvPr id="5" name="Group 4"/>
            <p:cNvGrpSpPr/>
            <p:nvPr/>
          </p:nvGrpSpPr>
          <p:grpSpPr>
            <a:xfrm>
              <a:off x="7109519" y="1860467"/>
              <a:ext cx="805730" cy="936284"/>
              <a:chOff x="7995546" y="2524413"/>
              <a:chExt cx="2077401" cy="2414007"/>
            </a:xfrm>
          </p:grpSpPr>
          <p:cxnSp>
            <p:nvCxnSpPr>
              <p:cNvPr id="6" name="Straight Connector 5"/>
              <p:cNvCxnSpPr>
                <a:stCxn id="8" idx="6"/>
                <a:endCxn id="12" idx="3"/>
              </p:cNvCxnSpPr>
              <p:nvPr/>
            </p:nvCxnSpPr>
            <p:spPr>
              <a:xfrm flipV="1">
                <a:off x="8752103" y="3998900"/>
                <a:ext cx="675082" cy="561242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10" idx="6"/>
                <a:endCxn id="12" idx="1"/>
              </p:cNvCxnSpPr>
              <p:nvPr/>
            </p:nvCxnSpPr>
            <p:spPr>
              <a:xfrm>
                <a:off x="8756805" y="2902692"/>
                <a:ext cx="670380" cy="56124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7995546" y="4181863"/>
                <a:ext cx="756557" cy="756557"/>
              </a:xfrm>
              <a:prstGeom prst="ellipse">
                <a:avLst/>
              </a:prstGeom>
              <a:noFill/>
              <a:ln w="38100"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209467" y="4399567"/>
                <a:ext cx="324933" cy="324933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000248" y="2524413"/>
                <a:ext cx="756557" cy="756557"/>
              </a:xfrm>
              <a:prstGeom prst="ellipse">
                <a:avLst/>
              </a:prstGeom>
              <a:noFill/>
              <a:ln w="38100"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209467" y="2742117"/>
                <a:ext cx="324933" cy="324933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316390" y="3353138"/>
                <a:ext cx="756557" cy="756557"/>
              </a:xfrm>
              <a:prstGeom prst="ellipse">
                <a:avLst/>
              </a:prstGeom>
              <a:noFill/>
              <a:ln w="38100"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525608" y="3570843"/>
                <a:ext cx="324933" cy="324933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</p:grpSp>
        <p:sp>
          <p:nvSpPr>
            <p:cNvPr id="27" name="Right Arrow 26"/>
            <p:cNvSpPr/>
            <p:nvPr/>
          </p:nvSpPr>
          <p:spPr>
            <a:xfrm>
              <a:off x="6641920" y="2200240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8116715" y="2200240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647999" y="1994819"/>
                  <a:ext cx="2136611" cy="7325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0.34</m:t>
                                  </m:r>
                                </m:e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0.32</m:t>
                                  </m:r>
                                </m:e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0.06</m:t>
                                  </m:r>
                                </m:e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0.17</m:t>
                                  </m:r>
                                </m:e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0.49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0.04</m:t>
                                  </m:r>
                                </m:e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0.93</m:t>
                                  </m:r>
                                </m:e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0.031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7999" y="1994819"/>
                  <a:ext cx="2136611" cy="73257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8952061" y="1615312"/>
              <a:ext cx="15286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Mapping matrix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6323682" y="1226006"/>
              <a:ext cx="23663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Sensor mapping </a:t>
              </a:r>
            </a:p>
            <a:p>
              <a:r>
                <a:rPr lang="en-CA" sz="1600" dirty="0" smtClean="0">
                  <a:latin typeface="+mn-lt"/>
                </a:rPr>
                <a:t>net</a:t>
              </a:r>
              <a:endParaRPr lang="en-CA" sz="1600" dirty="0">
                <a:latin typeface="+mn-lt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39877" y="1166563"/>
            <a:ext cx="215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cs typeface="Arial" panose="020B0604020202020204" pitchFamily="34" charset="0"/>
              </a:rPr>
              <a:t>Testing raw-RGB </a:t>
            </a:r>
            <a:r>
              <a:rPr lang="en-CA" sz="1600" dirty="0" smtClean="0">
                <a:cs typeface="Arial" panose="020B0604020202020204" pitchFamily="34" charset="0"/>
              </a:rPr>
              <a:t>image</a:t>
            </a:r>
          </a:p>
          <a:p>
            <a:pPr algn="ctr"/>
            <a:r>
              <a:rPr lang="en-CA" sz="1600" dirty="0"/>
              <a:t>(</a:t>
            </a:r>
            <a:r>
              <a:rPr lang="en-CA" sz="1600" dirty="0" smtClean="0"/>
              <a:t>Fujifilm XM1</a:t>
            </a:r>
            <a:r>
              <a:rPr lang="en-CA" sz="1600" dirty="0"/>
              <a:t>)</a:t>
            </a:r>
          </a:p>
          <a:p>
            <a:pPr algn="ctr"/>
            <a:endParaRPr lang="en-CA" sz="1600" dirty="0"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753483" y="5215523"/>
            <a:ext cx="9300114" cy="1693882"/>
            <a:chOff x="1753483" y="4970964"/>
            <a:chExt cx="9300114" cy="1693882"/>
          </a:xfrm>
        </p:grpSpPr>
        <p:grpSp>
          <p:nvGrpSpPr>
            <p:cNvPr id="58" name="Group 57"/>
            <p:cNvGrpSpPr/>
            <p:nvPr/>
          </p:nvGrpSpPr>
          <p:grpSpPr>
            <a:xfrm>
              <a:off x="1753483" y="4970964"/>
              <a:ext cx="8978459" cy="1269160"/>
              <a:chOff x="1611374" y="4693772"/>
              <a:chExt cx="8978459" cy="126916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3899970" y="4693772"/>
                <a:ext cx="6689863" cy="1269160"/>
                <a:chOff x="3899970" y="4693772"/>
                <a:chExt cx="6689863" cy="12691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3899970" y="4891613"/>
                      <a:ext cx="4168770" cy="107131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0.34</m:t>
                                          </m:r>
                                        </m:e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0.32</m:t>
                                          </m:r>
                                        </m:e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0.00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0.06</m:t>
                                          </m:r>
                                        </m:e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0.17</m:t>
                                          </m:r>
                                        </m:e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0.49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0.04</m:t>
                                          </m:r>
                                        </m:e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0.93</m:t>
                                          </m:r>
                                        </m:e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0.031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CA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0.46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0.24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0.64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0.74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0.65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0.17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en-CA" dirty="0"/>
                    </a:p>
                    <a:p>
                      <a:endParaRPr lang="en-CA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9970" y="4891613"/>
                      <a:ext cx="4168770" cy="107131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Right Arrow 44"/>
                <p:cNvSpPr/>
                <p:nvPr/>
              </p:nvSpPr>
              <p:spPr>
                <a:xfrm>
                  <a:off x="8285535" y="5143093"/>
                  <a:ext cx="310929" cy="210465"/>
                </a:xfrm>
                <a:prstGeom prst="rightArrow">
                  <a:avLst/>
                </a:prstGeom>
                <a:solidFill>
                  <a:srgbClr val="0019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4800"/>
                </a:p>
              </p:txBody>
            </p: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50406" y="4693772"/>
                  <a:ext cx="1739427" cy="1153292"/>
                </a:xfrm>
                <a:prstGeom prst="rect">
                  <a:avLst/>
                </a:prstGeom>
              </p:spPr>
            </p:pic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1611374" y="4999383"/>
                <a:ext cx="222524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800" dirty="0" smtClean="0">
                    <a:latin typeface="+mn-lt"/>
                  </a:rPr>
                  <a:t>Project back to the original raw-RGB space</a:t>
                </a: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8732962" y="6080071"/>
              <a:ext cx="23206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White-balanced raw-RGB</a:t>
              </a:r>
              <a:br>
                <a:rPr lang="en-US" sz="1600" dirty="0" smtClean="0"/>
              </a:br>
              <a:endParaRPr lang="en-US" sz="16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35385" y="2727391"/>
            <a:ext cx="7780921" cy="2452556"/>
            <a:chOff x="1935385" y="2727391"/>
            <a:chExt cx="7780921" cy="2452556"/>
          </a:xfrm>
        </p:grpSpPr>
        <p:grpSp>
          <p:nvGrpSpPr>
            <p:cNvPr id="50" name="Group 49"/>
            <p:cNvGrpSpPr/>
            <p:nvPr/>
          </p:nvGrpSpPr>
          <p:grpSpPr>
            <a:xfrm>
              <a:off x="1935385" y="2727391"/>
              <a:ext cx="7780921" cy="2111369"/>
              <a:chOff x="1935385" y="2727391"/>
              <a:chExt cx="7780921" cy="2111369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5385" y="3639930"/>
                <a:ext cx="1808108" cy="1198830"/>
              </a:xfrm>
              <a:prstGeom prst="rect">
                <a:avLst/>
              </a:prstGeom>
            </p:spPr>
          </p:pic>
          <p:cxnSp>
            <p:nvCxnSpPr>
              <p:cNvPr id="40" name="Curved Connector 39"/>
              <p:cNvCxnSpPr>
                <a:stCxn id="38" idx="2"/>
                <a:endCxn id="41" idx="3"/>
              </p:cNvCxnSpPr>
              <p:nvPr/>
            </p:nvCxnSpPr>
            <p:spPr>
              <a:xfrm rot="5400000">
                <a:off x="6067842" y="-379645"/>
                <a:ext cx="541427" cy="6755500"/>
              </a:xfrm>
              <a:prstGeom prst="curvedConnector2">
                <a:avLst/>
              </a:prstGeom>
              <a:ln w="38100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707531" y="3114930"/>
                    <a:ext cx="25327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CA" sz="20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7531" y="3114930"/>
                    <a:ext cx="253274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286" r="-14286" b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Right Arrow 41"/>
              <p:cNvSpPr/>
              <p:nvPr/>
            </p:nvSpPr>
            <p:spPr>
              <a:xfrm rot="5400000">
                <a:off x="2725115" y="2976200"/>
                <a:ext cx="204028" cy="198884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4800"/>
              </a:p>
            </p:txBody>
          </p:sp>
          <p:sp>
            <p:nvSpPr>
              <p:cNvPr id="43" name="Right Arrow 42"/>
              <p:cNvSpPr/>
              <p:nvPr/>
            </p:nvSpPr>
            <p:spPr>
              <a:xfrm rot="5400000">
                <a:off x="2725115" y="3389376"/>
                <a:ext cx="204028" cy="198884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480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095316" y="4810615"/>
              <a:ext cx="168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"working space"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84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240"/>
            <a:ext cx="12192000" cy="1325563"/>
          </a:xfrm>
        </p:spPr>
        <p:txBody>
          <a:bodyPr/>
          <a:lstStyle/>
          <a:p>
            <a:r>
              <a:rPr lang="en-CA" dirty="0" smtClean="0"/>
              <a:t>Onboard camera processing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107"/>
            <a:ext cx="4028434" cy="2320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045" y="1694330"/>
            <a:ext cx="3935505" cy="144655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When we capture a photograph,</a:t>
            </a:r>
          </a:p>
          <a:p>
            <a:r>
              <a:rPr lang="en-US" sz="2200" dirty="0" smtClean="0"/>
              <a:t>a number of steps are applied</a:t>
            </a:r>
            <a:br>
              <a:rPr lang="en-US" sz="2200" dirty="0" smtClean="0"/>
            </a:br>
            <a:r>
              <a:rPr lang="en-US" sz="2200" dirty="0" smtClean="0"/>
              <a:t>onboard the camera to produce</a:t>
            </a:r>
            <a:br>
              <a:rPr lang="en-US" sz="2200" dirty="0" smtClean="0"/>
            </a:br>
            <a:r>
              <a:rPr lang="en-US" sz="2200" dirty="0" smtClean="0"/>
              <a:t>the final sRGB output image.</a:t>
            </a:r>
            <a:endParaRPr lang="en-US" sz="2200" dirty="0"/>
          </a:p>
        </p:txBody>
      </p:sp>
      <p:grpSp>
        <p:nvGrpSpPr>
          <p:cNvPr id="7" name="Group 6"/>
          <p:cNvGrpSpPr/>
          <p:nvPr/>
        </p:nvGrpSpPr>
        <p:grpSpPr>
          <a:xfrm>
            <a:off x="4385686" y="1234543"/>
            <a:ext cx="7754458" cy="5470584"/>
            <a:chOff x="4385686" y="1234543"/>
            <a:chExt cx="7754458" cy="547058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5686" y="1234543"/>
              <a:ext cx="7725631" cy="45745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248501" y="6120352"/>
              <a:ext cx="38916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i="1" dirty="0" smtClean="0"/>
            </a:p>
            <a:p>
              <a:r>
                <a:rPr lang="en-US" sz="1600" i="1" dirty="0" smtClean="0"/>
                <a:t>Figure </a:t>
              </a:r>
              <a:r>
                <a:rPr lang="en-US" sz="1600" i="1" dirty="0"/>
                <a:t>from </a:t>
              </a:r>
              <a:r>
                <a:rPr lang="en-US" sz="1600" i="1" dirty="0" err="1"/>
                <a:t>Karaimer</a:t>
              </a:r>
              <a:r>
                <a:rPr lang="en-US" sz="1600" i="1" dirty="0"/>
                <a:t> </a:t>
              </a:r>
              <a:r>
                <a:rPr lang="en-US" sz="1600" i="1" dirty="0" smtClean="0"/>
                <a:t>and Brown </a:t>
              </a:r>
              <a:r>
                <a:rPr lang="en-US" sz="1600" dirty="0" smtClean="0"/>
                <a:t>[</a:t>
              </a:r>
              <a:r>
                <a:rPr lang="en-US" sz="1600" dirty="0" err="1" smtClean="0"/>
                <a:t>ECCV</a:t>
              </a:r>
              <a:r>
                <a:rPr lang="en-US" sz="1600" dirty="0" smtClean="0"/>
                <a:t> 2016]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45650" y="4095443"/>
            <a:ext cx="1104254" cy="1714632"/>
            <a:chOff x="4445650" y="4095443"/>
            <a:chExt cx="1104254" cy="1714632"/>
          </a:xfrm>
        </p:grpSpPr>
        <p:sp>
          <p:nvSpPr>
            <p:cNvPr id="22" name="Rectangle 21"/>
            <p:cNvSpPr/>
            <p:nvPr/>
          </p:nvSpPr>
          <p:spPr>
            <a:xfrm>
              <a:off x="4445651" y="4095443"/>
              <a:ext cx="1048557" cy="7374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1347" y="4435504"/>
              <a:ext cx="1048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r</a:t>
              </a:r>
              <a:r>
                <a:rPr lang="en-CA" dirty="0" smtClean="0">
                  <a:solidFill>
                    <a:srgbClr val="FF0000"/>
                  </a:solidFill>
                </a:rPr>
                <a:t>aw-RGB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06147" y="5440743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>
                  <a:solidFill>
                    <a:srgbClr val="FF0000"/>
                  </a:solidFill>
                </a:rPr>
                <a:t>s</a:t>
              </a:r>
              <a:r>
                <a:rPr lang="en-CA" dirty="0" err="1" smtClean="0">
                  <a:solidFill>
                    <a:srgbClr val="FF0000"/>
                  </a:solidFill>
                </a:rPr>
                <a:t>RGB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45650" y="5029161"/>
              <a:ext cx="1048557" cy="7374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-114300" y="3314700"/>
            <a:ext cx="368300" cy="20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8772"/>
            <a:ext cx="10515600" cy="1325563"/>
          </a:xfrm>
        </p:spPr>
        <p:txBody>
          <a:bodyPr/>
          <a:lstStyle/>
          <a:p>
            <a:r>
              <a:rPr lang="en-US" dirty="0" smtClean="0"/>
              <a:t>Test time example #2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86" y="1760341"/>
            <a:ext cx="1808108" cy="119883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16" y="1760341"/>
            <a:ext cx="1801848" cy="11988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28632" y="1897046"/>
            <a:ext cx="2755967" cy="886282"/>
            <a:chOff x="3775776" y="1884278"/>
            <a:chExt cx="2755967" cy="886282"/>
          </a:xfrm>
        </p:grpSpPr>
        <p:sp>
          <p:nvSpPr>
            <p:cNvPr id="15" name="Right Arrow 14"/>
            <p:cNvSpPr/>
            <p:nvPr/>
          </p:nvSpPr>
          <p:spPr>
            <a:xfrm>
              <a:off x="3775776" y="2200240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102807" y="1932636"/>
              <a:ext cx="1011152" cy="7895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RGB-</a:t>
              </a:r>
              <a:r>
                <a:rPr lang="en-CA" sz="1400" i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uv</a:t>
              </a:r>
              <a:r>
                <a:rPr lang="en-CA" sz="1400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histogram block</a:t>
              </a:r>
              <a:endParaRPr lang="en-CA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203995" y="2200240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461" y="1884278"/>
              <a:ext cx="886282" cy="88628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812268" y="3651581"/>
            <a:ext cx="2715466" cy="886282"/>
            <a:chOff x="3790285" y="3673618"/>
            <a:chExt cx="2715466" cy="886282"/>
          </a:xfrm>
        </p:grpSpPr>
        <p:sp>
          <p:nvSpPr>
            <p:cNvPr id="32" name="Right Arrow 31"/>
            <p:cNvSpPr/>
            <p:nvPr/>
          </p:nvSpPr>
          <p:spPr>
            <a:xfrm>
              <a:off x="3790285" y="4086109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17316" y="3756675"/>
              <a:ext cx="1011152" cy="7895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RGB-</a:t>
              </a:r>
              <a:r>
                <a:rPr lang="en-CA" sz="1400" i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uv</a:t>
              </a:r>
              <a:r>
                <a:rPr lang="en-CA" sz="1400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histogram block</a:t>
              </a:r>
              <a:endParaRPr lang="en-CA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218504" y="4086109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469" y="3673618"/>
              <a:ext cx="886282" cy="886282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1750894" y="1199614"/>
            <a:ext cx="215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cs typeface="Arial" panose="020B0604020202020204" pitchFamily="34" charset="0"/>
              </a:rPr>
              <a:t>Testing raw-RGB </a:t>
            </a:r>
            <a:r>
              <a:rPr lang="en-CA" sz="1600" dirty="0" smtClean="0">
                <a:cs typeface="Arial" panose="020B0604020202020204" pitchFamily="34" charset="0"/>
              </a:rPr>
              <a:t>image</a:t>
            </a:r>
          </a:p>
          <a:p>
            <a:pPr algn="ctr"/>
            <a:r>
              <a:rPr lang="en-CA" sz="1600" dirty="0" smtClean="0"/>
              <a:t>(Canon </a:t>
            </a:r>
            <a:r>
              <a:rPr lang="en-CA" sz="1600" dirty="0"/>
              <a:t>1Ds Mk </a:t>
            </a:r>
            <a:r>
              <a:rPr lang="en-CA" sz="1600" dirty="0" smtClean="0"/>
              <a:t>III)</a:t>
            </a:r>
            <a:endParaRPr lang="en-CA" sz="1600" dirty="0"/>
          </a:p>
          <a:p>
            <a:pPr algn="ctr"/>
            <a:endParaRPr lang="en-CA" sz="1600" dirty="0"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323682" y="1226006"/>
            <a:ext cx="4377571" cy="1570745"/>
            <a:chOff x="6323682" y="1226006"/>
            <a:chExt cx="4377571" cy="1570745"/>
          </a:xfrm>
        </p:grpSpPr>
        <p:grpSp>
          <p:nvGrpSpPr>
            <p:cNvPr id="5" name="Group 4"/>
            <p:cNvGrpSpPr/>
            <p:nvPr/>
          </p:nvGrpSpPr>
          <p:grpSpPr>
            <a:xfrm>
              <a:off x="7109519" y="1860467"/>
              <a:ext cx="805730" cy="936284"/>
              <a:chOff x="7995546" y="2524413"/>
              <a:chExt cx="2077401" cy="2414007"/>
            </a:xfrm>
          </p:grpSpPr>
          <p:cxnSp>
            <p:nvCxnSpPr>
              <p:cNvPr id="6" name="Straight Connector 5"/>
              <p:cNvCxnSpPr>
                <a:stCxn id="8" idx="6"/>
                <a:endCxn id="12" idx="3"/>
              </p:cNvCxnSpPr>
              <p:nvPr/>
            </p:nvCxnSpPr>
            <p:spPr>
              <a:xfrm flipV="1">
                <a:off x="8752103" y="3998900"/>
                <a:ext cx="675082" cy="561242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10" idx="6"/>
                <a:endCxn id="12" idx="1"/>
              </p:cNvCxnSpPr>
              <p:nvPr/>
            </p:nvCxnSpPr>
            <p:spPr>
              <a:xfrm>
                <a:off x="8756805" y="2902692"/>
                <a:ext cx="670380" cy="56124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7995546" y="4181863"/>
                <a:ext cx="756557" cy="756557"/>
              </a:xfrm>
              <a:prstGeom prst="ellipse">
                <a:avLst/>
              </a:prstGeom>
              <a:noFill/>
              <a:ln w="38100"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209467" y="4399567"/>
                <a:ext cx="324933" cy="324933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000248" y="2524413"/>
                <a:ext cx="756557" cy="756557"/>
              </a:xfrm>
              <a:prstGeom prst="ellipse">
                <a:avLst/>
              </a:prstGeom>
              <a:noFill/>
              <a:ln w="38100"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209467" y="2742117"/>
                <a:ext cx="324933" cy="324933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316390" y="3353138"/>
                <a:ext cx="756557" cy="756557"/>
              </a:xfrm>
              <a:prstGeom prst="ellipse">
                <a:avLst/>
              </a:prstGeom>
              <a:noFill/>
              <a:ln w="38100"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525608" y="3570843"/>
                <a:ext cx="324933" cy="324933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</p:grpSp>
        <p:sp>
          <p:nvSpPr>
            <p:cNvPr id="27" name="Right Arrow 26"/>
            <p:cNvSpPr/>
            <p:nvPr/>
          </p:nvSpPr>
          <p:spPr>
            <a:xfrm>
              <a:off x="6641920" y="2200240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8116715" y="2200240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8952061" y="1615312"/>
              <a:ext cx="15286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Mapping matrix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6323682" y="1226006"/>
              <a:ext cx="23663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Sensor mapping </a:t>
              </a:r>
            </a:p>
            <a:p>
              <a:r>
                <a:rPr lang="en-CA" sz="1600" dirty="0" smtClean="0">
                  <a:latin typeface="+mn-lt"/>
                </a:rPr>
                <a:t>network</a:t>
              </a:r>
              <a:endParaRPr lang="en-CA" sz="16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8647999" y="1994819"/>
                  <a:ext cx="2053254" cy="7381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0.91</m:t>
                                  </m:r>
                                </m:e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0.05</m:t>
                                  </m:r>
                                </m:e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0.04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0.03</m:t>
                                  </m:r>
                                </m:e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0.02</m:t>
                                  </m:r>
                                </m:e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0.53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0.0</m:t>
                                  </m:r>
                                </m:e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0.98</m:t>
                                  </m:r>
                                </m:e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0.01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7999" y="1994819"/>
                  <a:ext cx="2053254" cy="7381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482614" y="3031641"/>
            <a:ext cx="3129814" cy="1647846"/>
            <a:chOff x="6482614" y="3031641"/>
            <a:chExt cx="3129814" cy="1647846"/>
          </a:xfrm>
        </p:grpSpPr>
        <p:sp>
          <p:nvSpPr>
            <p:cNvPr id="37" name="Right Arrow 36"/>
            <p:cNvSpPr/>
            <p:nvPr/>
          </p:nvSpPr>
          <p:spPr>
            <a:xfrm>
              <a:off x="7981331" y="4086109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482614" y="3031641"/>
              <a:ext cx="3129814" cy="1647846"/>
              <a:chOff x="6482614" y="2998590"/>
              <a:chExt cx="3129814" cy="164784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6482614" y="3112196"/>
                <a:ext cx="167621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600" dirty="0" smtClean="0">
                    <a:latin typeface="+mn-lt"/>
                  </a:rPr>
                  <a:t>Illuminant estimation net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960244" y="3710152"/>
                <a:ext cx="805730" cy="936284"/>
                <a:chOff x="7995546" y="2524413"/>
                <a:chExt cx="2077401" cy="2414007"/>
              </a:xfrm>
            </p:grpSpPr>
            <p:cxnSp>
              <p:nvCxnSpPr>
                <p:cNvPr id="18" name="Straight Connector 17"/>
                <p:cNvCxnSpPr>
                  <a:stCxn id="20" idx="6"/>
                  <a:endCxn id="24" idx="3"/>
                </p:cNvCxnSpPr>
                <p:nvPr/>
              </p:nvCxnSpPr>
              <p:spPr>
                <a:xfrm flipV="1">
                  <a:off x="8752103" y="3998900"/>
                  <a:ext cx="675082" cy="561242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22" idx="6"/>
                  <a:endCxn id="24" idx="1"/>
                </p:cNvCxnSpPr>
                <p:nvPr/>
              </p:nvCxnSpPr>
              <p:spPr>
                <a:xfrm>
                  <a:off x="8756805" y="2902692"/>
                  <a:ext cx="670380" cy="561241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7995546" y="4181863"/>
                  <a:ext cx="756557" cy="756557"/>
                </a:xfrm>
                <a:prstGeom prst="ellipse">
                  <a:avLst/>
                </a:prstGeom>
                <a:noFill/>
                <a:ln w="38100">
                  <a:solidFill>
                    <a:srgbClr val="00196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8209467" y="4399567"/>
                  <a:ext cx="324933" cy="324933"/>
                </a:xfrm>
                <a:prstGeom prst="ellipse">
                  <a:avLst/>
                </a:prstGeom>
                <a:solidFill>
                  <a:srgbClr val="FFC0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8000248" y="2524413"/>
                  <a:ext cx="756557" cy="756557"/>
                </a:xfrm>
                <a:prstGeom prst="ellipse">
                  <a:avLst/>
                </a:prstGeom>
                <a:noFill/>
                <a:ln w="38100">
                  <a:solidFill>
                    <a:srgbClr val="00196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8209467" y="2742117"/>
                  <a:ext cx="324933" cy="324933"/>
                </a:xfrm>
                <a:prstGeom prst="ellipse">
                  <a:avLst/>
                </a:prstGeom>
                <a:solidFill>
                  <a:srgbClr val="FFC0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9316390" y="3353138"/>
                  <a:ext cx="756557" cy="756557"/>
                </a:xfrm>
                <a:prstGeom prst="ellipse">
                  <a:avLst/>
                </a:prstGeom>
                <a:noFill/>
                <a:ln w="38100">
                  <a:solidFill>
                    <a:srgbClr val="00196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9525608" y="3570843"/>
                  <a:ext cx="324933" cy="324933"/>
                </a:xfrm>
                <a:prstGeom prst="ellipse">
                  <a:avLst/>
                </a:prstGeom>
                <a:solidFill>
                  <a:srgbClr val="FFC0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</p:grpSp>
          <p:sp>
            <p:nvSpPr>
              <p:cNvPr id="36" name="Right Arrow 35"/>
              <p:cNvSpPr/>
              <p:nvPr/>
            </p:nvSpPr>
            <p:spPr>
              <a:xfrm>
                <a:off x="6616665" y="4053058"/>
                <a:ext cx="310929" cy="210465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48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8083782" y="2998590"/>
                <a:ext cx="152864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600" dirty="0" smtClean="0">
                    <a:latin typeface="+mn-lt"/>
                  </a:rPr>
                  <a:t>Estimated illuminant in the working space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533693" y="3851742"/>
                  <a:ext cx="681084" cy="7325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0.38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0.29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0.77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3693" y="3851742"/>
                  <a:ext cx="681084" cy="73257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1938593" y="2723933"/>
            <a:ext cx="7777791" cy="2452556"/>
            <a:chOff x="1938515" y="2727391"/>
            <a:chExt cx="7777791" cy="2452556"/>
          </a:xfrm>
        </p:grpSpPr>
        <p:cxnSp>
          <p:nvCxnSpPr>
            <p:cNvPr id="40" name="Curved Connector 39"/>
            <p:cNvCxnSpPr>
              <a:stCxn id="38" idx="2"/>
              <a:endCxn id="41" idx="3"/>
            </p:cNvCxnSpPr>
            <p:nvPr/>
          </p:nvCxnSpPr>
          <p:spPr>
            <a:xfrm rot="5400000">
              <a:off x="6067842" y="-379645"/>
              <a:ext cx="541427" cy="6755500"/>
            </a:xfrm>
            <a:prstGeom prst="curvedConnector2">
              <a:avLst/>
            </a:prstGeom>
            <a:ln w="3810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707531" y="3114930"/>
                  <a:ext cx="2532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7531" y="3114930"/>
                  <a:ext cx="253274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4286" r="-14286"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ight Arrow 41"/>
            <p:cNvSpPr/>
            <p:nvPr/>
          </p:nvSpPr>
          <p:spPr>
            <a:xfrm rot="5400000">
              <a:off x="2725115" y="2976200"/>
              <a:ext cx="204028" cy="198884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sp>
          <p:nvSpPr>
            <p:cNvPr id="43" name="Right Arrow 42"/>
            <p:cNvSpPr/>
            <p:nvPr/>
          </p:nvSpPr>
          <p:spPr>
            <a:xfrm rot="5400000">
              <a:off x="2725115" y="3389376"/>
              <a:ext cx="204028" cy="198884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515" y="3639930"/>
              <a:ext cx="1801848" cy="119883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095316" y="4810615"/>
              <a:ext cx="168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"working space"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49180" y="5151724"/>
            <a:ext cx="9300114" cy="1693882"/>
            <a:chOff x="1753483" y="4970964"/>
            <a:chExt cx="9300114" cy="1693882"/>
          </a:xfrm>
        </p:grpSpPr>
        <p:sp>
          <p:nvSpPr>
            <p:cNvPr id="59" name="Right Arrow 58"/>
            <p:cNvSpPr/>
            <p:nvPr/>
          </p:nvSpPr>
          <p:spPr>
            <a:xfrm>
              <a:off x="8427644" y="5420285"/>
              <a:ext cx="310929" cy="210465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8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1753483" y="5276575"/>
              <a:ext cx="22252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800" dirty="0" smtClean="0">
                  <a:latin typeface="+mn-lt"/>
                </a:rPr>
                <a:t>Project back to the original raw-RGB space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732962" y="6080071"/>
              <a:ext cx="23206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White-balanced raw-RGB</a:t>
              </a:r>
              <a:br>
                <a:rPr lang="en-US" sz="1600" dirty="0" smtClean="0"/>
              </a:b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938730" y="5248982"/>
                  <a:ext cx="4269246" cy="10692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0.91</m:t>
                                      </m:r>
                                    </m:e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0.05</m:t>
                                      </m:r>
                                    </m:e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0.04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0.03</m:t>
                                      </m:r>
                                    </m:e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0.02</m:t>
                                      </m:r>
                                    </m:e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0.53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−0.0</m:t>
                                      </m:r>
                                    </m:e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0.98</m:t>
                                      </m:r>
                                    </m:e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0.01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0.38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0.29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0.77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0.36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0.78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0.51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dirty="0"/>
                </a:p>
                <a:p>
                  <a:endParaRPr lang="en-CA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730" y="5248982"/>
                  <a:ext cx="4269246" cy="10692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032" y="4970964"/>
              <a:ext cx="1733404" cy="1153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5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1088"/>
            <a:ext cx="10515600" cy="1325563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8681" y="1231934"/>
            <a:ext cx="9950450" cy="3626115"/>
          </a:xfrm>
        </p:spPr>
        <p:txBody>
          <a:bodyPr>
            <a:normAutofit/>
          </a:bodyPr>
          <a:lstStyle/>
          <a:p>
            <a:r>
              <a:rPr lang="en-CA" sz="3200" dirty="0" smtClean="0"/>
              <a:t>All camera models in:</a:t>
            </a:r>
          </a:p>
          <a:p>
            <a:pPr lvl="1"/>
            <a:r>
              <a:rPr lang="en-CA" sz="2800" dirty="0" smtClean="0"/>
              <a:t>NUS 8-Camera dataset 	(8 camera models)</a:t>
            </a:r>
          </a:p>
          <a:p>
            <a:pPr lvl="1"/>
            <a:r>
              <a:rPr lang="en-CA" sz="2800" dirty="0" err="1" smtClean="0"/>
              <a:t>Gehler</a:t>
            </a:r>
            <a:r>
              <a:rPr lang="en-CA" sz="2800" dirty="0" smtClean="0"/>
              <a:t>-Shi dataset 		(2 camera models)</a:t>
            </a:r>
          </a:p>
          <a:p>
            <a:pPr lvl="1"/>
            <a:r>
              <a:rPr lang="en-CA" sz="2800" dirty="0" smtClean="0"/>
              <a:t>Cube/Cube+ dataset 	(1 camera model)</a:t>
            </a:r>
          </a:p>
          <a:p>
            <a:pPr lvl="1"/>
            <a:endParaRPr lang="en-CA" sz="2800" dirty="0" smtClean="0"/>
          </a:p>
          <a:p>
            <a:pPr lvl="1"/>
            <a:endParaRPr lang="en-CA" sz="2800" dirty="0" smtClean="0"/>
          </a:p>
          <a:p>
            <a:pPr lvl="1"/>
            <a:endParaRPr lang="en-CA" sz="2800" dirty="0"/>
          </a:p>
        </p:txBody>
      </p:sp>
      <p:pic>
        <p:nvPicPr>
          <p:cNvPr id="1026" name="Picture 2" descr="http://cvil.eecs.yorku.ca/projects/public_html/illuminant/images/thumb_DSCF1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41" y="3652283"/>
            <a:ext cx="2725848" cy="18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014" y="3652284"/>
            <a:ext cx="2738178" cy="1906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350" y="3700137"/>
            <a:ext cx="2714625" cy="1771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3891" y="5471787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NUS-8 dataset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33942" y="5471787"/>
            <a:ext cx="189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Gehler</a:t>
            </a:r>
            <a:r>
              <a:rPr lang="en-US" dirty="0" smtClean="0"/>
              <a:t>-Shi dataset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98965" y="545612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Cube/Cube+ datasets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01055"/>
              </p:ext>
            </p:extLst>
          </p:nvPr>
        </p:nvGraphicFramePr>
        <p:xfrm>
          <a:off x="215899" y="1640661"/>
          <a:ext cx="1178560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2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4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35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88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12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12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712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1443">
                <a:tc rowSpan="2">
                  <a:txBody>
                    <a:bodyPr/>
                    <a:lstStyle/>
                    <a:p>
                      <a:pPr algn="ctr"/>
                      <a:r>
                        <a:rPr lang="en-CA" sz="2000" b="1" kern="1200" dirty="0" smtClean="0">
                          <a:effectLst/>
                        </a:rPr>
                        <a:t>Methods</a:t>
                      </a:r>
                      <a:endParaRPr lang="en-CA" sz="20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sz="2000" b="1" kern="1200" dirty="0" smtClean="0">
                          <a:effectLst/>
                        </a:rPr>
                        <a:t>NUS 8-Camera</a:t>
                      </a:r>
                      <a:endParaRPr lang="en-C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sz="2000" b="1" kern="1200" dirty="0" err="1" smtClean="0">
                          <a:effectLst/>
                        </a:rPr>
                        <a:t>Gehler</a:t>
                      </a:r>
                      <a:r>
                        <a:rPr lang="en-CA" sz="2000" b="1" kern="1200" dirty="0" smtClean="0">
                          <a:effectLst/>
                        </a:rPr>
                        <a:t>-Shi</a:t>
                      </a:r>
                      <a:endParaRPr lang="en-C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404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Mean</a:t>
                      </a:r>
                      <a:endParaRPr lang="en-C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Median</a:t>
                      </a:r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Best 25%</a:t>
                      </a:r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Worst</a:t>
                      </a:r>
                      <a:r>
                        <a:rPr lang="en-CA" sz="2000" b="1" baseline="0" dirty="0" smtClean="0"/>
                        <a:t> 25%</a:t>
                      </a:r>
                      <a:endParaRPr lang="en-CA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Mean</a:t>
                      </a:r>
                      <a:endParaRPr lang="en-C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Median</a:t>
                      </a:r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Best 25%</a:t>
                      </a:r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Worst 25%</a:t>
                      </a:r>
                      <a:endParaRPr lang="en-C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99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Avg. sensor-independent methods</a:t>
                      </a:r>
                      <a:endParaRPr lang="en-CA" sz="1600" b="1" baseline="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4.26</a:t>
                      </a:r>
                      <a:endParaRPr lang="en-CA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3.25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0.99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9.43</a:t>
                      </a:r>
                      <a:endParaRPr lang="en-CA" sz="2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5.10</a:t>
                      </a:r>
                      <a:endParaRPr lang="en-CA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4.03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1.91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10.77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99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Avg. sensor-dependent methods</a:t>
                      </a:r>
                      <a:endParaRPr lang="en-CA" sz="1600" b="1" baseline="2500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2.40</a:t>
                      </a:r>
                      <a:endParaRPr lang="en-CA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1.64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0.50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5.75</a:t>
                      </a:r>
                      <a:endParaRPr lang="en-CA" sz="2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2.62</a:t>
                      </a:r>
                      <a:endParaRPr lang="en-CA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1.75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0.50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5.95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443">
                <a:tc>
                  <a:txBody>
                    <a:bodyPr/>
                    <a:lstStyle/>
                    <a:p>
                      <a:pPr algn="ctr"/>
                      <a:r>
                        <a:rPr lang="en-CA" sz="2000" b="1" kern="1200" dirty="0" smtClean="0">
                          <a:effectLst/>
                        </a:rPr>
                        <a:t>Ours</a:t>
                      </a:r>
                      <a:endParaRPr lang="en-CA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2.05</a:t>
                      </a:r>
                      <a:endParaRPr lang="en-CA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1.50</a:t>
                      </a:r>
                      <a:endParaRPr lang="en-CA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0.52</a:t>
                      </a:r>
                      <a:endParaRPr lang="en-CA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4.48</a:t>
                      </a:r>
                      <a:endParaRPr lang="en-CA" sz="2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2.77</a:t>
                      </a:r>
                      <a:endParaRPr lang="en-CA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1.93</a:t>
                      </a:r>
                      <a:endParaRPr lang="en-CA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0.55</a:t>
                      </a:r>
                      <a:endParaRPr lang="en-CA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>
                          <a:effectLst/>
                        </a:rPr>
                        <a:t>6.53</a:t>
                      </a:r>
                      <a:endParaRPr lang="en-CA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27549" y="1103278"/>
            <a:ext cx="316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Angular errors 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5899" y="4925827"/>
            <a:ext cx="547739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Sensor-independent methods</a:t>
            </a:r>
          </a:p>
          <a:p>
            <a:r>
              <a:rPr lang="en-US" sz="1600" dirty="0" smtClean="0"/>
              <a:t>- J</a:t>
            </a:r>
            <a:r>
              <a:rPr lang="en-US" sz="1600" dirty="0"/>
              <a:t>. Van De </a:t>
            </a:r>
            <a:r>
              <a:rPr lang="en-US" sz="1600" dirty="0" err="1"/>
              <a:t>Weijer</a:t>
            </a:r>
            <a:r>
              <a:rPr lang="en-US" sz="1600" dirty="0"/>
              <a:t>, et al., Edge-based color constancy, </a:t>
            </a:r>
            <a:r>
              <a:rPr lang="en-CA" sz="1600" dirty="0"/>
              <a:t>TIP, </a:t>
            </a:r>
            <a:r>
              <a:rPr lang="en-CA" sz="1600" dirty="0" smtClean="0"/>
              <a:t>2007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it-IT" sz="1600" dirty="0"/>
              <a:t>S. Bianco and C. Cusano, Quasi-unsupervised color constancy,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In CVPR’19</a:t>
            </a:r>
          </a:p>
          <a:p>
            <a:r>
              <a:rPr lang="it-IT" sz="1600" dirty="0" smtClean="0"/>
              <a:t>- </a:t>
            </a:r>
            <a:r>
              <a:rPr lang="fi-FI" sz="1600" dirty="0"/>
              <a:t>Y. Qian, et al., On finding </a:t>
            </a:r>
            <a:r>
              <a:rPr lang="en-CA" sz="1600" dirty="0"/>
              <a:t>gray pixels, In </a:t>
            </a:r>
            <a:r>
              <a:rPr lang="en-CA" sz="1600" dirty="0" err="1" smtClean="0"/>
              <a:t>CVPR’19</a:t>
            </a:r>
            <a:endParaRPr lang="en-CA" sz="1600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4925827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 smtClean="0">
                <a:solidFill>
                  <a:srgbClr val="0000FF"/>
                </a:solidFill>
              </a:rPr>
              <a:t>Sensor-dependent methods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 </a:t>
            </a:r>
            <a:r>
              <a:rPr lang="en-US" sz="1600" dirty="0"/>
              <a:t>W. Shi, et al., Deep specialized network for illuminant </a:t>
            </a:r>
            <a:r>
              <a:rPr lang="en-CA" sz="1600" dirty="0"/>
              <a:t>estimation, In </a:t>
            </a:r>
            <a:r>
              <a:rPr lang="en-CA" sz="1600" dirty="0" err="1" smtClean="0"/>
              <a:t>ECCV’16</a:t>
            </a:r>
            <a:endParaRPr lang="en-CA" sz="1600" b="1" baseline="25000" dirty="0">
              <a:solidFill>
                <a:srgbClr val="0070C0"/>
              </a:solidFill>
            </a:endParaRPr>
          </a:p>
          <a:p>
            <a:r>
              <a:rPr lang="en-US" sz="1600" dirty="0" smtClean="0"/>
              <a:t>- . </a:t>
            </a:r>
            <a:r>
              <a:rPr lang="en-US" sz="1600" dirty="0"/>
              <a:t>J. T. Barron and Y.-T. Tsai, Fast Fourier color constancy, </a:t>
            </a:r>
            <a:endParaRPr lang="en-CA" sz="1600" dirty="0"/>
          </a:p>
          <a:p>
            <a:r>
              <a:rPr lang="en-US" sz="1600" dirty="0"/>
              <a:t>In </a:t>
            </a:r>
            <a:r>
              <a:rPr lang="en-US" sz="1600" dirty="0" err="1" smtClean="0"/>
              <a:t>CVPR’17</a:t>
            </a:r>
            <a:endParaRPr lang="en-CA" sz="1600" b="1" baseline="25000" dirty="0">
              <a:solidFill>
                <a:srgbClr val="0070C0"/>
              </a:solidFill>
            </a:endParaRPr>
          </a:p>
          <a:p>
            <a:r>
              <a:rPr lang="en-US" sz="1600" dirty="0" smtClean="0"/>
              <a:t>-  Y. </a:t>
            </a:r>
            <a:r>
              <a:rPr lang="en-US" sz="1600" dirty="0"/>
              <a:t>Hu, et al., </a:t>
            </a:r>
            <a:r>
              <a:rPr lang="en-US" sz="1600" dirty="0" err="1"/>
              <a:t>FC4</a:t>
            </a:r>
            <a:r>
              <a:rPr lang="en-US" sz="1600" dirty="0"/>
              <a:t>: Fully convolutional color constancy with confidence-weighted pooling, In </a:t>
            </a:r>
            <a:r>
              <a:rPr lang="en-US" sz="1600" dirty="0" err="1" smtClean="0"/>
              <a:t>CVPR’17</a:t>
            </a:r>
            <a:endParaRPr lang="en-CA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-160455"/>
            <a:ext cx="105156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0455"/>
            <a:ext cx="105156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29040"/>
              </p:ext>
            </p:extLst>
          </p:nvPr>
        </p:nvGraphicFramePr>
        <p:xfrm>
          <a:off x="215899" y="1627285"/>
          <a:ext cx="11785598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6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2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75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49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12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12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7123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1443">
                <a:tc rowSpan="2">
                  <a:txBody>
                    <a:bodyPr/>
                    <a:lstStyle/>
                    <a:p>
                      <a:pPr algn="ctr"/>
                      <a:r>
                        <a:rPr lang="en-CA" sz="2000" b="1" kern="1200" dirty="0" smtClean="0">
                          <a:effectLst/>
                        </a:rPr>
                        <a:t>Methods</a:t>
                      </a:r>
                      <a:endParaRPr lang="en-CA" sz="20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Cube</a:t>
                      </a:r>
                      <a:endParaRPr lang="en-CA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Cube+</a:t>
                      </a:r>
                      <a:endParaRPr lang="en-C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404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Mean</a:t>
                      </a:r>
                      <a:endParaRPr lang="en-C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Median</a:t>
                      </a:r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Best 25%</a:t>
                      </a:r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Worst</a:t>
                      </a:r>
                      <a:r>
                        <a:rPr lang="en-CA" sz="2000" b="1" baseline="0" dirty="0" smtClean="0"/>
                        <a:t> 25%</a:t>
                      </a:r>
                      <a:endParaRPr lang="en-CA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Mean</a:t>
                      </a:r>
                      <a:endParaRPr lang="en-C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Median</a:t>
                      </a:r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Best 25%</a:t>
                      </a:r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Worst 25%</a:t>
                      </a:r>
                      <a:endParaRPr lang="en-C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99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Avg. sensor-independent methods</a:t>
                      </a:r>
                      <a:endParaRPr lang="en-CA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3.57</a:t>
                      </a:r>
                      <a:endParaRPr lang="en-CA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2.47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8.30</a:t>
                      </a:r>
                      <a:endParaRPr lang="en-CA" sz="2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4.98</a:t>
                      </a:r>
                      <a:endParaRPr lang="en-CA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3.32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11.77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99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Avg. sensor-dependent methods</a:t>
                      </a:r>
                      <a:endParaRPr lang="en-CA" sz="20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1.54</a:t>
                      </a:r>
                      <a:endParaRPr lang="en-CA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3.85</a:t>
                      </a:r>
                      <a:endParaRPr lang="en-CA" sz="2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2.04</a:t>
                      </a:r>
                      <a:endParaRPr lang="en-CA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5.58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443">
                <a:tc>
                  <a:txBody>
                    <a:bodyPr/>
                    <a:lstStyle/>
                    <a:p>
                      <a:pPr algn="ctr"/>
                      <a:r>
                        <a:rPr lang="en-CA" sz="2000" b="1" kern="1200" dirty="0" smtClean="0">
                          <a:effectLst/>
                        </a:rPr>
                        <a:t>Ours</a:t>
                      </a:r>
                      <a:endParaRPr lang="en-CA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1.98</a:t>
                      </a:r>
                      <a:endParaRPr lang="en-CA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</a:t>
                      </a:r>
                      <a:endParaRPr lang="en-CA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  <a:endParaRPr lang="en-CA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4.64</a:t>
                      </a:r>
                      <a:endParaRPr lang="en-CA" sz="2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2.14</a:t>
                      </a:r>
                      <a:endParaRPr lang="en-CA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  <a:endParaRPr lang="en-CA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  <a:endParaRPr lang="en-CA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5.06</a:t>
                      </a:r>
                      <a:endParaRPr lang="en-CA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5899" y="4925827"/>
            <a:ext cx="547739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Sensor-independent methods</a:t>
            </a:r>
          </a:p>
          <a:p>
            <a:r>
              <a:rPr lang="en-US" sz="1600" dirty="0" smtClean="0"/>
              <a:t>- J</a:t>
            </a:r>
            <a:r>
              <a:rPr lang="en-US" sz="1600" dirty="0"/>
              <a:t>. Van De </a:t>
            </a:r>
            <a:r>
              <a:rPr lang="en-US" sz="1600" dirty="0" err="1"/>
              <a:t>Weijer</a:t>
            </a:r>
            <a:r>
              <a:rPr lang="en-US" sz="1600" dirty="0"/>
              <a:t>, et al., Edge-based color constancy, </a:t>
            </a:r>
            <a:r>
              <a:rPr lang="en-CA" sz="1600" dirty="0"/>
              <a:t>TIP, </a:t>
            </a:r>
            <a:r>
              <a:rPr lang="en-CA" sz="1600" dirty="0" smtClean="0"/>
              <a:t>2007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it-IT" sz="1600" dirty="0"/>
              <a:t>S. Bianco and C. Cusano, Quasi-unsupervised color constancy,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In CVPR’19</a:t>
            </a:r>
          </a:p>
          <a:p>
            <a:r>
              <a:rPr lang="it-IT" sz="1600" dirty="0" smtClean="0"/>
              <a:t>- </a:t>
            </a:r>
            <a:r>
              <a:rPr lang="fi-FI" sz="1600" dirty="0"/>
              <a:t>Y. Qian, et al., On finding </a:t>
            </a:r>
            <a:r>
              <a:rPr lang="en-CA" sz="1600" dirty="0"/>
              <a:t>gray pixels, In </a:t>
            </a:r>
            <a:r>
              <a:rPr lang="en-CA" sz="1600" dirty="0" err="1" smtClean="0"/>
              <a:t>CVPR’19</a:t>
            </a:r>
            <a:endParaRPr lang="en-CA" sz="1600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0" y="4925827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 smtClean="0">
                <a:solidFill>
                  <a:srgbClr val="0000FF"/>
                </a:solidFill>
              </a:rPr>
              <a:t>Sensor-dependent methods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 </a:t>
            </a:r>
            <a:r>
              <a:rPr lang="en-US" sz="1600" dirty="0"/>
              <a:t>W. Shi, et al., Deep specialized network for illuminant </a:t>
            </a:r>
            <a:r>
              <a:rPr lang="en-CA" sz="1600" dirty="0"/>
              <a:t>estimation, In </a:t>
            </a:r>
            <a:r>
              <a:rPr lang="en-CA" sz="1600" dirty="0" err="1" smtClean="0"/>
              <a:t>ECCV’16</a:t>
            </a:r>
            <a:endParaRPr lang="en-CA" sz="1600" b="1" baseline="25000" dirty="0">
              <a:solidFill>
                <a:srgbClr val="0070C0"/>
              </a:solidFill>
            </a:endParaRPr>
          </a:p>
          <a:p>
            <a:r>
              <a:rPr lang="en-US" sz="1600" dirty="0" smtClean="0"/>
              <a:t>- . </a:t>
            </a:r>
            <a:r>
              <a:rPr lang="en-US" sz="1600" dirty="0"/>
              <a:t>J. T. Barron and Y.-T. Tsai, Fast Fourier color constancy, </a:t>
            </a:r>
            <a:endParaRPr lang="en-CA" sz="1600" dirty="0"/>
          </a:p>
          <a:p>
            <a:r>
              <a:rPr lang="en-US" sz="1600" dirty="0"/>
              <a:t>In </a:t>
            </a:r>
            <a:r>
              <a:rPr lang="en-US" sz="1600" dirty="0" err="1" smtClean="0"/>
              <a:t>CVPR’17</a:t>
            </a:r>
            <a:endParaRPr lang="en-CA" sz="1600" b="1" baseline="25000" dirty="0">
              <a:solidFill>
                <a:srgbClr val="0070C0"/>
              </a:solidFill>
            </a:endParaRPr>
          </a:p>
          <a:p>
            <a:r>
              <a:rPr lang="en-US" sz="1600" dirty="0" smtClean="0"/>
              <a:t>-  Y. </a:t>
            </a:r>
            <a:r>
              <a:rPr lang="en-US" sz="1600" dirty="0"/>
              <a:t>Hu, et al., </a:t>
            </a:r>
            <a:r>
              <a:rPr lang="en-US" sz="1600" dirty="0" err="1"/>
              <a:t>FC4</a:t>
            </a:r>
            <a:r>
              <a:rPr lang="en-US" sz="1600" dirty="0"/>
              <a:t>: Fully convolutional color constancy with confidence-weighted pooling, In </a:t>
            </a:r>
            <a:r>
              <a:rPr lang="en-US" sz="1600" dirty="0" err="1" smtClean="0"/>
              <a:t>CVPR’17</a:t>
            </a:r>
            <a:endParaRPr lang="en-C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27549" y="1103278"/>
            <a:ext cx="316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Angular errors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084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0453"/>
            <a:ext cx="105156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97179" y="1073958"/>
            <a:ext cx="10270820" cy="5679943"/>
            <a:chOff x="345660" y="1073958"/>
            <a:chExt cx="8631789" cy="4593196"/>
          </a:xfrm>
        </p:grpSpPr>
        <p:grpSp>
          <p:nvGrpSpPr>
            <p:cNvPr id="4" name="Group 3"/>
            <p:cNvGrpSpPr/>
            <p:nvPr/>
          </p:nvGrpSpPr>
          <p:grpSpPr>
            <a:xfrm>
              <a:off x="1367399" y="1073958"/>
              <a:ext cx="7593802" cy="3805286"/>
              <a:chOff x="186922" y="1141342"/>
              <a:chExt cx="8229735" cy="412395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891" y="3915733"/>
                <a:ext cx="2026372" cy="134956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372" y="3918004"/>
                <a:ext cx="2030043" cy="134502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9430" y="3915733"/>
                <a:ext cx="2026372" cy="134956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0285" y="3915733"/>
                <a:ext cx="2026372" cy="1349564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329430" y="5002305"/>
                <a:ext cx="1660193" cy="229272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1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Angular error </a:t>
                </a:r>
                <a:r>
                  <a:rPr lang="en-CA" sz="11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= </a:t>
                </a:r>
                <a:r>
                  <a:rPr lang="en-CA" sz="11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1.29°</a:t>
                </a:r>
                <a:endParaRPr lang="en-CA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891" y="2534372"/>
                <a:ext cx="2026372" cy="134956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4118" y="2536395"/>
                <a:ext cx="2020297" cy="134551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9430" y="2534372"/>
                <a:ext cx="2026372" cy="134956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0285" y="2534372"/>
                <a:ext cx="2026372" cy="1349564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329430" y="3620944"/>
                <a:ext cx="1660193" cy="229272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1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Angular error </a:t>
                </a:r>
                <a:r>
                  <a:rPr lang="en-CA" sz="11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= </a:t>
                </a:r>
                <a:r>
                  <a:rPr lang="en-CA" sz="11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0.43°</a:t>
                </a:r>
                <a:endParaRPr lang="en-CA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915" y="1141342"/>
                <a:ext cx="2022324" cy="134956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372" y="1142018"/>
                <a:ext cx="2020298" cy="134821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454" y="1141342"/>
                <a:ext cx="2022324" cy="1349564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2309" y="1141342"/>
                <a:ext cx="2022324" cy="1349564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4329430" y="2227914"/>
                <a:ext cx="1660193" cy="229272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1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Angular error </a:t>
                </a:r>
                <a:r>
                  <a:rPr lang="en-CA" sz="11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= </a:t>
                </a:r>
                <a:r>
                  <a:rPr lang="en-CA" sz="11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0.98°</a:t>
                </a:r>
                <a:endParaRPr lang="en-CA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1399" y="2212997"/>
                <a:ext cx="1144108" cy="229272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1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Samsung NX</a:t>
                </a:r>
                <a:endParaRPr lang="en-CA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9740" y="3620495"/>
                <a:ext cx="1057245" cy="229272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1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Canon 600D</a:t>
                </a:r>
                <a:endParaRPr lang="en-CA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86922" y="4987362"/>
                <a:ext cx="925414" cy="229272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1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Canon 5D</a:t>
                </a:r>
                <a:endParaRPr lang="en-CA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1376598" y="4886674"/>
              <a:ext cx="1867921" cy="2737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j-lt"/>
                </a:rPr>
                <a:t>Input </a:t>
              </a:r>
              <a:r>
                <a:rPr lang="en-CA" sz="1600" dirty="0">
                  <a:latin typeface="+mj-lt"/>
                </a:rPr>
                <a:t>raw-RGB </a:t>
              </a:r>
              <a:r>
                <a:rPr lang="en-CA" sz="1600" dirty="0" smtClean="0">
                  <a:latin typeface="+mj-lt"/>
                </a:rPr>
                <a:t>images</a:t>
              </a:r>
              <a:endParaRPr lang="en-CA" sz="1600" dirty="0"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3271354" y="4877149"/>
              <a:ext cx="1867921" cy="2737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j-lt"/>
                </a:rPr>
                <a:t>Mapped images</a:t>
              </a:r>
              <a:endParaRPr lang="en-CA" sz="1600" dirty="0">
                <a:latin typeface="+mj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5166110" y="4884203"/>
              <a:ext cx="1867921" cy="2737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j-lt"/>
                </a:rPr>
                <a:t>Corrected images</a:t>
              </a:r>
              <a:endParaRPr lang="en-CA" sz="1600" dirty="0"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7109528" y="4884202"/>
              <a:ext cx="1867921" cy="2737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j-lt"/>
                </a:rPr>
                <a:t>Ground truth</a:t>
              </a:r>
              <a:endParaRPr lang="en-CA" sz="1600" dirty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5660" y="5418264"/>
              <a:ext cx="3535395" cy="24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latin typeface="+mj-lt"/>
                </a:rPr>
                <a:t>Images from NUS 8-Cameras and </a:t>
              </a:r>
              <a:r>
                <a:rPr lang="en-CA" sz="1400" dirty="0" err="1" smtClean="0">
                  <a:latin typeface="+mj-lt"/>
                </a:rPr>
                <a:t>Gehler</a:t>
              </a:r>
              <a:r>
                <a:rPr lang="en-CA" sz="1400" dirty="0" smtClean="0">
                  <a:latin typeface="+mj-lt"/>
                </a:rPr>
                <a:t>-Shi datasets</a:t>
              </a:r>
              <a:endParaRPr lang="en-CA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0453"/>
            <a:ext cx="105156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4137"/>
            <a:ext cx="10325986" cy="50159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Presented a deep learning framework for sensor-independent illumination estimation</a:t>
            </a:r>
          </a:p>
          <a:p>
            <a:endParaRPr lang="en-US" sz="3200" dirty="0"/>
          </a:p>
          <a:p>
            <a:r>
              <a:rPr lang="en-US" sz="3200" dirty="0" smtClean="0"/>
              <a:t>Our method learns an image-specific mapping to transform different camera raw-RGB images into a canonical "working space"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Our framework is on par with sensor-dependent </a:t>
            </a:r>
            <a:r>
              <a:rPr lang="en-US" sz="3200" dirty="0" err="1" smtClean="0"/>
              <a:t>DNNs</a:t>
            </a:r>
            <a:r>
              <a:rPr lang="en-US" sz="3200" dirty="0" smtClean="0"/>
              <a:t>, but requires only a single </a:t>
            </a:r>
            <a:r>
              <a:rPr lang="en-US" sz="3200" dirty="0" err="1" smtClean="0"/>
              <a:t>DNN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92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3" y="2710863"/>
            <a:ext cx="1757057" cy="1341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243703" y="3458475"/>
                <a:ext cx="18231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400" dirty="0" smtClean="0">
                    <a:solidFill>
                      <a:schemeClr val="bg1"/>
                    </a:solidFill>
                    <a:latin typeface="+mn-lt"/>
                  </a:rPr>
                  <a:t>Input raw-RGB image </a:t>
                </a:r>
                <a14:m>
                  <m:oMath xmlns:m="http://schemas.openxmlformats.org/officeDocument/2006/math">
                    <m:r>
                      <a:rPr lang="en-CA" sz="1400" b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en-CA" sz="1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F07189-8F2F-42D0-8D9B-148A1D386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3" y="3458475"/>
                <a:ext cx="1823131" cy="523220"/>
              </a:xfrm>
              <a:prstGeom prst="rect">
                <a:avLst/>
              </a:prstGeom>
              <a:blipFill>
                <a:blip r:embed="rId3"/>
                <a:stretch>
                  <a:fillRect t="-1163" r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791786" y="2349628"/>
            <a:ext cx="1474962" cy="1401768"/>
            <a:chOff x="6646743" y="1945994"/>
            <a:chExt cx="1146252" cy="981610"/>
          </a:xfrm>
        </p:grpSpPr>
        <p:sp>
          <p:nvSpPr>
            <p:cNvPr id="6" name="Right Arrow 5"/>
            <p:cNvSpPr/>
            <p:nvPr/>
          </p:nvSpPr>
          <p:spPr>
            <a:xfrm>
              <a:off x="6743807" y="2677808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913427" y="2473788"/>
                  <a:ext cx="786273" cy="4538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CA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  <m:e>
                                  <m:r>
                                    <a:rPr lang="en-CA" sz="16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427" y="2473788"/>
                  <a:ext cx="786273" cy="4538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6646743" y="1945994"/>
              <a:ext cx="1146252" cy="5172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400" dirty="0" smtClean="0">
                  <a:latin typeface="+mn-lt"/>
                </a:rPr>
                <a:t>Image mapping matrix</a:t>
              </a:r>
            </a:p>
            <a:p>
              <a:r>
                <a:rPr lang="en-CA" sz="1400" b="1" dirty="0">
                  <a:latin typeface="+mn-lt"/>
                </a:rPr>
                <a:t>M</a:t>
              </a:r>
              <a:endParaRPr lang="en-CA" sz="1400" dirty="0"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78633" y="2545480"/>
            <a:ext cx="6821707" cy="1415409"/>
            <a:chOff x="1429684" y="1882107"/>
            <a:chExt cx="5301421" cy="9911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149" y="2325099"/>
              <a:ext cx="531854" cy="53185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09923" y="2326718"/>
              <a:ext cx="772079" cy="475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RGB-</a:t>
              </a:r>
              <a:r>
                <a:rPr lang="en-CA" sz="1400" i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uv</a:t>
              </a:r>
              <a:r>
                <a:rPr lang="en-CA" sz="1400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CA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histogram block</a:t>
              </a:r>
              <a:endParaRPr lang="en-CA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391255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35040" y="2162487"/>
              <a:ext cx="764110" cy="664135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c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128 5x5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2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3392" y="2305384"/>
              <a:ext cx="284971" cy="496582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fc</a:t>
              </a:r>
            </a:p>
            <a:p>
              <a:pPr algn="ctr"/>
              <a:r>
                <a:rPr lang="en-CA" sz="60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9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128807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339587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13981" y="2184818"/>
              <a:ext cx="754115" cy="639038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c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endParaRPr lang="en-CA" sz="6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256 3x3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2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284069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56261" y="2284223"/>
              <a:ext cx="757382" cy="533391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conv</a:t>
              </a:r>
              <a:r>
                <a: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  <a:r>
                <a:rPr lang="en-CA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ReLU</a:t>
              </a:r>
              <a:endParaRPr lang="en-CA" sz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CA" sz="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512 2x2 with</a:t>
              </a:r>
            </a:p>
            <a:p>
              <a:pPr algn="ctr"/>
              <a:r>
                <a:rPr lang="en-CA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stride = 1</a:t>
              </a:r>
              <a:endParaRPr lang="en-CA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6229616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464390" y="2114551"/>
              <a:ext cx="3266715" cy="758718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F2B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4277513" y="1882107"/>
              <a:ext cx="1796971" cy="2370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Sensor mapping network</a:t>
              </a:r>
              <a:endParaRPr lang="en-CA" sz="1600" dirty="0">
                <a:latin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2208256" y="1930108"/>
              <a:ext cx="1289816" cy="3663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400" dirty="0" smtClean="0">
                  <a:latin typeface="+mn-lt"/>
                </a:rPr>
                <a:t>RGB-</a:t>
              </a:r>
              <a:r>
                <a:rPr lang="en-CA" sz="1400" i="1" dirty="0" err="1" smtClean="0">
                  <a:latin typeface="+mn-lt"/>
                  <a:cs typeface="Times New Roman" panose="02020603050405020304" pitchFamily="18" charset="0"/>
                </a:rPr>
                <a:t>uv</a:t>
              </a:r>
              <a:r>
                <a:rPr lang="en-CA" sz="1400" dirty="0" smtClean="0">
                  <a:latin typeface="+mn-lt"/>
                </a:rPr>
                <a:t> histogram for sensor mapping</a:t>
              </a:r>
              <a:endParaRPr lang="en-CA" sz="1400" dirty="0">
                <a:latin typeface="+mn-lt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429684" y="2521446"/>
              <a:ext cx="178663" cy="134466"/>
            </a:xfrm>
            <a:prstGeom prst="rightArrow">
              <a:avLst/>
            </a:prstGeom>
            <a:solidFill>
              <a:srgbClr val="001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8233" y="4413730"/>
                <a:ext cx="304571" cy="3693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33" y="4413730"/>
                <a:ext cx="304571" cy="369334"/>
              </a:xfrm>
              <a:prstGeom prst="rect">
                <a:avLst/>
              </a:prstGeom>
              <a:blipFill>
                <a:blip r:embed="rId7"/>
                <a:stretch>
                  <a:fillRect l="-14000" r="-16000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>
          <a:xfrm rot="5400000">
            <a:off x="1099582" y="4192510"/>
            <a:ext cx="196899" cy="173027"/>
          </a:xfrm>
          <a:prstGeom prst="rightArrow">
            <a:avLst/>
          </a:prstGeom>
          <a:solidFill>
            <a:srgbClr val="001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1380951" y="3963301"/>
            <a:ext cx="4461228" cy="584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 smtClean="0">
                <a:latin typeface="+mn-lt"/>
              </a:rPr>
              <a:t>Mapping input image from original raw </a:t>
            </a:r>
          </a:p>
          <a:p>
            <a:r>
              <a:rPr lang="en-CA" sz="1600" dirty="0" smtClean="0">
                <a:latin typeface="+mn-lt"/>
              </a:rPr>
              <a:t>space  to the learned </a:t>
            </a:r>
            <a:r>
              <a:rPr lang="en-CA" sz="1600" i="1" dirty="0" smtClean="0">
                <a:latin typeface="+mn-lt"/>
              </a:rPr>
              <a:t>working space</a:t>
            </a:r>
            <a:endParaRPr lang="en-CA" sz="1600" i="1" dirty="0">
              <a:latin typeface="+mn-lt"/>
            </a:endParaRPr>
          </a:p>
        </p:txBody>
      </p:sp>
      <p:cxnSp>
        <p:nvCxnSpPr>
          <p:cNvPr id="29" name="Curved Connector 28"/>
          <p:cNvCxnSpPr>
            <a:stCxn id="7" idx="2"/>
          </p:cNvCxnSpPr>
          <p:nvPr/>
        </p:nvCxnSpPr>
        <p:spPr>
          <a:xfrm rot="5400000">
            <a:off x="5079128" y="107229"/>
            <a:ext cx="917529" cy="8205863"/>
          </a:xfrm>
          <a:prstGeom prst="curvedConnector2">
            <a:avLst/>
          </a:prstGeom>
          <a:ln w="28575" cap="flat" cmpd="sng">
            <a:solidFill>
              <a:srgbClr val="C00000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43703" y="4784402"/>
            <a:ext cx="9864765" cy="1763422"/>
            <a:chOff x="233071" y="3763676"/>
            <a:chExt cx="9864765" cy="1763422"/>
          </a:xfrm>
        </p:grpSpPr>
        <p:grpSp>
          <p:nvGrpSpPr>
            <p:cNvPr id="31" name="Group 30"/>
            <p:cNvGrpSpPr/>
            <p:nvPr/>
          </p:nvGrpSpPr>
          <p:grpSpPr>
            <a:xfrm>
              <a:off x="2068258" y="3840112"/>
              <a:ext cx="6882955" cy="1626951"/>
              <a:chOff x="1429884" y="3503473"/>
              <a:chExt cx="5349019" cy="1139298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207FF445-C327-46F6-81D3-2C830CE62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4848" y="3911880"/>
                <a:ext cx="531854" cy="531854"/>
              </a:xfrm>
              <a:prstGeom prst="rect">
                <a:avLst/>
              </a:prstGeom>
            </p:spPr>
          </p:pic>
          <p:sp>
            <p:nvSpPr>
              <p:cNvPr id="43" name="Right Arrow 42"/>
              <p:cNvSpPr/>
              <p:nvPr/>
            </p:nvSpPr>
            <p:spPr>
              <a:xfrm>
                <a:off x="1429884" y="4030476"/>
                <a:ext cx="178663" cy="134466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33024" y="3880578"/>
                <a:ext cx="772079" cy="43426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RGB-</a:t>
                </a:r>
                <a:r>
                  <a:rPr lang="en-CA" sz="1400" i="1" dirty="0" err="1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uv</a:t>
                </a:r>
                <a:r>
                  <a:rPr lang="en-CA" sz="1400" i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CA" sz="14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histogram block</a:t>
                </a:r>
                <a:endParaRPr lang="en-CA" sz="14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Right Arrow 44"/>
              <p:cNvSpPr/>
              <p:nvPr/>
            </p:nvSpPr>
            <p:spPr>
              <a:xfrm>
                <a:off x="2431032" y="4030476"/>
                <a:ext cx="178663" cy="134466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440069" y="3993159"/>
                <a:ext cx="287035" cy="478550"/>
              </a:xfrm>
              <a:prstGeom prst="rect">
                <a:avLst/>
              </a:prstGeom>
              <a:solidFill>
                <a:srgbClr val="7030A0">
                  <a:alpha val="30000"/>
                </a:srgbClr>
              </a:solidFill>
              <a:ln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fc</a:t>
                </a:r>
              </a:p>
              <a:p>
                <a:pPr algn="ctr"/>
                <a:endParaRPr lang="en-CA" sz="600" dirty="0" smtClean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3</a:t>
                </a:r>
                <a:endParaRPr lang="en-CA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552478" y="3903583"/>
                <a:ext cx="781291" cy="672320"/>
              </a:xfrm>
              <a:prstGeom prst="rect">
                <a:avLst/>
              </a:prstGeom>
              <a:solidFill>
                <a:srgbClr val="7030A0">
                  <a:alpha val="30000"/>
                </a:srgbClr>
              </a:solidFill>
              <a:ln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conv</a:t>
                </a:r>
                <a:r>
                  <a:rPr lang="en-CA" sz="12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/</a:t>
                </a:r>
                <a:r>
                  <a:rPr lang="en-CA" sz="12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ReLU</a:t>
                </a:r>
                <a:endPara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CA" sz="600" dirty="0" smtClean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128 5x5 with</a:t>
                </a: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stride = 2</a:t>
                </a:r>
                <a:endParaRPr lang="en-CA" sz="105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3242998" y="4030476"/>
                <a:ext cx="178663" cy="134466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p:sp>
            <p:nvSpPr>
              <p:cNvPr id="49" name="Right Arrow 48"/>
              <p:cNvSpPr/>
              <p:nvPr/>
            </p:nvSpPr>
            <p:spPr>
              <a:xfrm>
                <a:off x="4351326" y="4259429"/>
                <a:ext cx="178663" cy="134466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530203" y="3954966"/>
                <a:ext cx="766997" cy="614611"/>
              </a:xfrm>
              <a:prstGeom prst="rect">
                <a:avLst/>
              </a:prstGeom>
              <a:solidFill>
                <a:srgbClr val="7030A0">
                  <a:alpha val="30000"/>
                </a:srgbClr>
              </a:solidFill>
              <a:ln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conv</a:t>
                </a:r>
                <a:r>
                  <a:rPr lang="en-CA" sz="12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/</a:t>
                </a:r>
                <a:r>
                  <a:rPr lang="en-CA" sz="12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ReLU</a:t>
                </a:r>
                <a:endPara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CA" sz="600" dirty="0" smtClean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256 3x3 with</a:t>
                </a: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stride = 2</a:t>
                </a:r>
                <a:endParaRPr lang="en-CA" sz="105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" name="Right Arrow 50"/>
              <p:cNvSpPr/>
              <p:nvPr/>
            </p:nvSpPr>
            <p:spPr>
              <a:xfrm>
                <a:off x="5312100" y="4259429"/>
                <a:ext cx="178663" cy="134466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501549" y="4011426"/>
                <a:ext cx="758912" cy="529256"/>
              </a:xfrm>
              <a:prstGeom prst="rect">
                <a:avLst/>
              </a:prstGeom>
              <a:solidFill>
                <a:srgbClr val="7030A0">
                  <a:alpha val="30000"/>
                </a:srgbClr>
              </a:solidFill>
              <a:ln>
                <a:solidFill>
                  <a:srgbClr val="0019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conv</a:t>
                </a:r>
                <a:r>
                  <a:rPr lang="en-CA" sz="12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/</a:t>
                </a:r>
                <a:r>
                  <a:rPr lang="en-CA" sz="12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ReLU</a:t>
                </a:r>
                <a:endParaRPr lang="en-CA" sz="1200" dirty="0" smtClean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en-CA" sz="6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512 2x2 with</a:t>
                </a:r>
              </a:p>
              <a:p>
                <a:pPr algn="ctr"/>
                <a:r>
                  <a:rPr lang="en-CA" sz="105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stride = 1</a:t>
                </a:r>
                <a:endParaRPr lang="en-CA" sz="105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" name="Right Arrow 52"/>
              <p:cNvSpPr/>
              <p:nvPr/>
            </p:nvSpPr>
            <p:spPr>
              <a:xfrm>
                <a:off x="6255394" y="4259429"/>
                <a:ext cx="178663" cy="134466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493783" y="3834500"/>
                <a:ext cx="3285120" cy="808271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4123590" y="3580080"/>
                <a:ext cx="2085953" cy="237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600" dirty="0" smtClean="0">
                    <a:latin typeface="+mn-lt"/>
                  </a:rPr>
                  <a:t>Illuminant estimation network</a:t>
                </a:r>
                <a:endParaRPr lang="en-CA" sz="1600" dirty="0">
                  <a:latin typeface="+mn-lt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2171103" y="3503473"/>
                <a:ext cx="1444483" cy="366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400" dirty="0" smtClean="0">
                    <a:latin typeface="+mn-lt"/>
                  </a:rPr>
                  <a:t>RGB-</a:t>
                </a:r>
                <a:r>
                  <a:rPr lang="en-CA" sz="1400" i="1" dirty="0" err="1" smtClean="0">
                    <a:latin typeface="+mn-lt"/>
                    <a:cs typeface="Times New Roman" panose="02020603050405020304" pitchFamily="18" charset="0"/>
                  </a:rPr>
                  <a:t>uv</a:t>
                </a:r>
                <a:r>
                  <a:rPr lang="en-CA" sz="1400" dirty="0" smtClean="0">
                    <a:latin typeface="+mn-lt"/>
                  </a:rPr>
                  <a:t> histogram for illuminant estimation</a:t>
                </a:r>
                <a:endParaRPr lang="en-CA" sz="1400" dirty="0">
                  <a:latin typeface="+mn-lt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944766" y="3877555"/>
              <a:ext cx="1153070" cy="1220882"/>
              <a:chOff x="6773893" y="3529693"/>
              <a:chExt cx="896097" cy="854942"/>
            </a:xfrm>
          </p:grpSpPr>
          <p:sp>
            <p:nvSpPr>
              <p:cNvPr id="37" name="Right Arrow 36"/>
              <p:cNvSpPr/>
              <p:nvPr/>
            </p:nvSpPr>
            <p:spPr>
              <a:xfrm>
                <a:off x="6825703" y="4030476"/>
                <a:ext cx="178663" cy="134466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021300" y="3930819"/>
                    <a:ext cx="270529" cy="4538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sz="16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16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16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CA" sz="16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1300" y="3930819"/>
                    <a:ext cx="270529" cy="45381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9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9" name="Group 38"/>
              <p:cNvGrpSpPr/>
              <p:nvPr/>
            </p:nvGrpSpPr>
            <p:grpSpPr>
              <a:xfrm>
                <a:off x="6773893" y="3529693"/>
                <a:ext cx="896097" cy="366393"/>
                <a:chOff x="28297013" y="2577546"/>
                <a:chExt cx="4012962" cy="164081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xmlns="" id="{75F07189-8F2F-42D0-8D9B-148A1D386E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297013" y="2577546"/>
                      <a:ext cx="4012962" cy="164081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defRPr sz="40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</a:lstStyle>
                    <a:p>
                      <a:r>
                        <a:rPr lang="en-CA" sz="1400" dirty="0" smtClean="0">
                          <a:latin typeface="+mn-lt"/>
                        </a:rPr>
                        <a:t>Mapped</a:t>
                      </a:r>
                    </a:p>
                    <a:p>
                      <a:r>
                        <a:rPr lang="en-CA" sz="1400" dirty="0" smtClean="0">
                          <a:latin typeface="+mn-lt"/>
                        </a:rPr>
                        <a:t>Illuminant </a:t>
                      </a:r>
                      <a14:m>
                        <m:oMath xmlns:m="http://schemas.openxmlformats.org/officeDocument/2006/math">
                          <m:r>
                            <a:rPr lang="en-CA" sz="14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oMath>
                      </a14:m>
                      <a:r>
                        <a:rPr lang="en-CA" sz="1400" i="1" baseline="-25000" dirty="0">
                          <a:latin typeface="+mn-lt"/>
                          <a:cs typeface="Times New Roman" panose="02020603050405020304" pitchFamily="18" charset="0"/>
                        </a:rPr>
                        <a:t>m</a:t>
                      </a:r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75F07189-8F2F-42D0-8D9B-148A1D386E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297013" y="2577546"/>
                      <a:ext cx="4012962" cy="164081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t="-2326" b="-1162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30828130" y="2983483"/>
                      <a:ext cx="1005306" cy="80813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1050" b="1" i="1" smtClean="0">
                                <a:latin typeface="Cambria Math" panose="02040503050406030204" pitchFamily="18" charset="0"/>
                              </a:rPr>
                              <m:t>^</m:t>
                            </m:r>
                          </m:oMath>
                        </m:oMathPara>
                      </a14:m>
                      <a:endParaRPr lang="en-CA" sz="1000" i="1" baseline="-25000" dirty="0"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828130" y="2983483"/>
                      <a:ext cx="1005306" cy="80813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3" name="Group 32"/>
            <p:cNvGrpSpPr/>
            <p:nvPr/>
          </p:nvGrpSpPr>
          <p:grpSpPr>
            <a:xfrm>
              <a:off x="233071" y="3763676"/>
              <a:ext cx="1837051" cy="1763422"/>
              <a:chOff x="3687" y="3449947"/>
              <a:chExt cx="1427646" cy="1234864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207FF445-C327-46F6-81D3-2C830CE62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00" y="3619580"/>
                <a:ext cx="1361547" cy="94015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xmlns="" id="{75F07189-8F2F-42D0-8D9B-148A1D386EFF}"/>
                      </a:ext>
                    </a:extLst>
                  </p:cNvPr>
                  <p:cNvSpPr txBox="1"/>
                  <p:nvPr/>
                </p:nvSpPr>
                <p:spPr>
                  <a:xfrm>
                    <a:off x="3687" y="4167550"/>
                    <a:ext cx="1427646" cy="51726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40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</a:lstStyle>
                  <a:p>
                    <a:r>
                      <a:rPr lang="en-CA" sz="1400" dirty="0" smtClean="0">
                        <a:solidFill>
                          <a:schemeClr val="bg1"/>
                        </a:solidFill>
                        <a:latin typeface="+mn-lt"/>
                      </a:rPr>
                      <a:t>Mapped image</a:t>
                    </a:r>
                  </a:p>
                  <a:p>
                    <a:r>
                      <a:rPr lang="en-CA" sz="1400" dirty="0" smtClean="0">
                        <a:solidFill>
                          <a:schemeClr val="bg1"/>
                        </a:solidFill>
                        <a:latin typeface="+mn-lt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CA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CA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en-CA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CA" sz="1400" b="1" dirty="0" smtClean="0">
                        <a:solidFill>
                          <a:schemeClr val="bg1"/>
                        </a:solidFill>
                        <a:latin typeface="+mn-lt"/>
                      </a:rPr>
                      <a:t>M</a:t>
                    </a:r>
                    <a14:m>
                      <m:oMath xmlns:m="http://schemas.openxmlformats.org/officeDocument/2006/math">
                        <m:r>
                          <a:rPr lang="en-CA" sz="1400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oMath>
                    </a14:m>
                    <a:endParaRPr lang="en-CA" sz="1400" b="1" dirty="0">
                      <a:solidFill>
                        <a:schemeClr val="bg1"/>
                      </a:solidFill>
                      <a:latin typeface="+mn-lt"/>
                    </a:endParaRPr>
                  </a:p>
                  <a:p>
                    <a:endParaRPr lang="en-CA" sz="1400" dirty="0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5F07189-8F2F-42D0-8D9B-148A1D386E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7" y="4167550"/>
                    <a:ext cx="1427646" cy="51726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16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Right Arrow 35"/>
              <p:cNvSpPr/>
              <p:nvPr/>
            </p:nvSpPr>
            <p:spPr>
              <a:xfrm rot="5400000">
                <a:off x="674340" y="3451655"/>
                <a:ext cx="137881" cy="134466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0043129" y="2556234"/>
            <a:ext cx="2000002" cy="3930760"/>
            <a:chOff x="10032497" y="1535508"/>
            <a:chExt cx="2000002" cy="3930760"/>
          </a:xfrm>
        </p:grpSpPr>
        <p:grpSp>
          <p:nvGrpSpPr>
            <p:cNvPr id="58" name="Group 57"/>
            <p:cNvGrpSpPr/>
            <p:nvPr/>
          </p:nvGrpSpPr>
          <p:grpSpPr>
            <a:xfrm>
              <a:off x="10217926" y="1537004"/>
              <a:ext cx="1814573" cy="1696940"/>
              <a:chOff x="7706142" y="1890685"/>
              <a:chExt cx="1410177" cy="1188309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207FF445-C327-46F6-81D3-2C830CE62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6142" y="1890685"/>
                <a:ext cx="1410177" cy="938237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7832212" y="2406057"/>
                <a:ext cx="1170689" cy="366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400" dirty="0" smtClean="0">
                    <a:solidFill>
                      <a:schemeClr val="bg1"/>
                    </a:solidFill>
                    <a:latin typeface="+mn-lt"/>
                  </a:rPr>
                  <a:t>White-balanced image</a:t>
                </a:r>
                <a:endParaRPr lang="en-CA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79" name="Right Arrow 78"/>
              <p:cNvSpPr/>
              <p:nvPr/>
            </p:nvSpPr>
            <p:spPr>
              <a:xfrm rot="16200000">
                <a:off x="8391570" y="2909343"/>
                <a:ext cx="204836" cy="134466"/>
              </a:xfrm>
              <a:prstGeom prst="rightArrow">
                <a:avLst/>
              </a:prstGeom>
              <a:solidFill>
                <a:srgbClr val="001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0032497" y="1535508"/>
              <a:ext cx="1988655" cy="3930760"/>
              <a:chOff x="7521199" y="1889638"/>
              <a:chExt cx="1545463" cy="2752576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7635811" y="1889638"/>
                <a:ext cx="0" cy="2752576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7689753" y="3752034"/>
                    <a:ext cx="824691" cy="4307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CA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CA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  <m:e>
                                        <m:r>
                                          <a:rPr lang="en-CA" sz="1400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CA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en-CA" sz="1400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9753" y="3752034"/>
                    <a:ext cx="824691" cy="43073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8330575" y="3862143"/>
                    <a:ext cx="236694" cy="2586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CA" sz="2400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30575" y="3862143"/>
                    <a:ext cx="236694" cy="25863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6000" r="-14000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7521199" y="4177807"/>
                <a:ext cx="1545463" cy="366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400" dirty="0" smtClean="0">
                    <a:latin typeface="+mn-lt"/>
                  </a:rPr>
                  <a:t>Mapping to original </a:t>
                </a:r>
              </a:p>
              <a:p>
                <a:r>
                  <a:rPr lang="en-CA" sz="1400" dirty="0" smtClean="0">
                    <a:latin typeface="+mn-lt"/>
                  </a:rPr>
                  <a:t>raw space</a:t>
                </a:r>
                <a:endParaRPr lang="en-CA" sz="1400" dirty="0"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8510999" y="3775051"/>
                    <a:ext cx="235897" cy="3971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1400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CA" sz="1400" dirty="0"/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0999" y="3775051"/>
                    <a:ext cx="235897" cy="39710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Rectangle 64"/>
              <p:cNvSpPr/>
              <p:nvPr/>
            </p:nvSpPr>
            <p:spPr>
              <a:xfrm>
                <a:off x="7880060" y="3551420"/>
                <a:ext cx="315426" cy="193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1200" b="1" dirty="0" smtClean="0"/>
                  <a:t>M</a:t>
                </a:r>
                <a:r>
                  <a:rPr lang="en-CA" sz="1200" baseline="30000" dirty="0" smtClean="0">
                    <a:cs typeface="Times New Roman" panose="02020603050405020304" pitchFamily="18" charset="0"/>
                  </a:rPr>
                  <a:t>-1</a:t>
                </a:r>
                <a:endParaRPr lang="en-CA" sz="1200" baseline="30000" dirty="0"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7694966" y="3010938"/>
                <a:ext cx="1363589" cy="517261"/>
                <a:chOff x="7690420" y="3067290"/>
                <a:chExt cx="1363589" cy="517261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8811858" y="3247328"/>
                  <a:ext cx="242151" cy="242151"/>
                </a:xfrm>
                <a:prstGeom prst="rect">
                  <a:avLst/>
                </a:prstGeom>
                <a:solidFill>
                  <a:srgbClr val="54BE9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700"/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>
                  <a:off x="7690420" y="3067290"/>
                  <a:ext cx="1097626" cy="517261"/>
                  <a:chOff x="31251669" y="4287594"/>
                  <a:chExt cx="4915459" cy="231644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Rectangle 72"/>
                      <p:cNvSpPr/>
                      <p:nvPr/>
                    </p:nvSpPr>
                    <p:spPr>
                      <a:xfrm>
                        <a:off x="34894041" y="5019968"/>
                        <a:ext cx="1273087" cy="123241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CA" sz="2000" b="1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oMath>
                          </m:oMathPara>
                        </a14:m>
                        <a:endParaRPr lang="en-CA" i="1" baseline="-25000" dirty="0"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Rectangle 7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894041" y="5019968"/>
                        <a:ext cx="1273087" cy="1232419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31251669" y="4287594"/>
                    <a:ext cx="4910274" cy="2316440"/>
                    <a:chOff x="31251669" y="4287594"/>
                    <a:chExt cx="4910274" cy="2316440"/>
                  </a:xfrm>
                </p:grpSpPr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xmlns="" id="{75F07189-8F2F-42D0-8D9B-148A1D386E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51669" y="4287594"/>
                      <a:ext cx="4910274" cy="231644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defRPr sz="40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</a:lstStyle>
                    <a:p>
                      <a:r>
                        <a:rPr lang="en-CA" sz="1400" dirty="0" smtClean="0">
                          <a:latin typeface="+mn-lt"/>
                        </a:rPr>
                        <a:t>Final</a:t>
                      </a:r>
                    </a:p>
                    <a:p>
                      <a:r>
                        <a:rPr lang="en-CA" sz="1400" dirty="0" smtClean="0">
                          <a:latin typeface="+mn-lt"/>
                        </a:rPr>
                        <a:t>estimated </a:t>
                      </a:r>
                    </a:p>
                    <a:p>
                      <a:r>
                        <a:rPr lang="en-CA" sz="1400" dirty="0" smtClean="0">
                          <a:latin typeface="+mn-lt"/>
                        </a:rPr>
                        <a:t>illuminant</a:t>
                      </a:r>
                      <a:endParaRPr lang="en-CA" sz="1400" dirty="0">
                        <a:latin typeface="+mn-lt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6" name="Rectangle 75"/>
                        <p:cNvSpPr/>
                        <p:nvPr/>
                      </p:nvSpPr>
                      <p:spPr>
                        <a:xfrm>
                          <a:off x="35108699" y="4887031"/>
                          <a:ext cx="994150" cy="784613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000" b="1" i="1" smtClean="0">
                                    <a:latin typeface="Cambria Math" panose="02040503050406030204" pitchFamily="18" charset="0"/>
                                  </a:rPr>
                                  <m:t>^</m:t>
                                </m:r>
                              </m:oMath>
                            </m:oMathPara>
                          </a14:m>
                          <a:endParaRPr lang="en-CA" sz="900" i="1" baseline="-25000" dirty="0"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78" name="Rectangle 77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5108699" y="4887031"/>
                          <a:ext cx="994150" cy="784613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67" name="Group 66"/>
              <p:cNvGrpSpPr/>
              <p:nvPr/>
            </p:nvGrpSpPr>
            <p:grpSpPr>
              <a:xfrm>
                <a:off x="8465975" y="3514878"/>
                <a:ext cx="294249" cy="275213"/>
                <a:chOff x="34119496" y="4721210"/>
                <a:chExt cx="1317722" cy="123247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34119496" y="4909682"/>
                      <a:ext cx="1317722" cy="104400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CA" sz="16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oMath>
                      </a14:m>
                      <a:r>
                        <a:rPr lang="en-CA" sz="1200" i="1" baseline="-25000" dirty="0" smtClean="0">
                          <a:cs typeface="Times New Roman" panose="02020603050405020304" pitchFamily="18" charset="0"/>
                        </a:rPr>
                        <a:t>m</a:t>
                      </a:r>
                      <a:endParaRPr lang="en-CA" sz="1400" i="1" baseline="-25000" dirty="0"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Rectangle 7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119496" y="4909682"/>
                      <a:ext cx="1317722" cy="104400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/>
                    <p:cNvSpPr/>
                    <p:nvPr/>
                  </p:nvSpPr>
                  <p:spPr>
                    <a:xfrm>
                      <a:off x="34203620" y="4721210"/>
                      <a:ext cx="994150" cy="78461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1000" b="1" i="1" smtClean="0">
                                <a:latin typeface="Cambria Math" panose="02040503050406030204" pitchFamily="18" charset="0"/>
                              </a:rPr>
                              <m:t>^</m:t>
                            </m:r>
                          </m:oMath>
                        </m:oMathPara>
                      </a14:m>
                      <a:endParaRPr lang="en-CA" sz="900" i="1" baseline="-25000" dirty="0"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Rectangle 7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203620" y="4721210"/>
                      <a:ext cx="994150" cy="78461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8" name="Elbow Connector 67"/>
              <p:cNvCxnSpPr>
                <a:stCxn id="64" idx="3"/>
                <a:endCxn id="71" idx="2"/>
              </p:cNvCxnSpPr>
              <p:nvPr/>
            </p:nvCxnSpPr>
            <p:spPr>
              <a:xfrm flipV="1">
                <a:off x="8746896" y="3433127"/>
                <a:ext cx="190583" cy="540477"/>
              </a:xfrm>
              <a:prstGeom prst="bentConnector2">
                <a:avLst/>
              </a:prstGeom>
              <a:ln w="38100">
                <a:solidFill>
                  <a:srgbClr val="00196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itle 1"/>
          <p:cNvSpPr txBox="1">
            <a:spLocks/>
          </p:cNvSpPr>
          <p:nvPr/>
        </p:nvSpPr>
        <p:spPr>
          <a:xfrm>
            <a:off x="859393" y="11410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FF"/>
                </a:solidFill>
              </a:rPr>
              <a:t>Questions?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873"/>
            <a:ext cx="12192000" cy="1325563"/>
          </a:xfrm>
        </p:spPr>
        <p:txBody>
          <a:bodyPr/>
          <a:lstStyle/>
          <a:p>
            <a:r>
              <a:rPr lang="en-CA" dirty="0" smtClean="0"/>
              <a:t>A key routine in the pipeline is </a:t>
            </a:r>
            <a:r>
              <a:rPr lang="en-CA" b="1" dirty="0" smtClean="0"/>
              <a:t>white balance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107"/>
            <a:ext cx="4028434" cy="2320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045" y="1694330"/>
            <a:ext cx="3935505" cy="144655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When we capture a </a:t>
            </a:r>
            <a:r>
              <a:rPr lang="en-US" sz="2200" dirty="0" smtClean="0"/>
              <a:t>photograph, a </a:t>
            </a:r>
            <a:r>
              <a:rPr lang="en-US" sz="2200" dirty="0"/>
              <a:t>number of steps are applied</a:t>
            </a:r>
            <a:br>
              <a:rPr lang="en-US" sz="2200" dirty="0"/>
            </a:br>
            <a:r>
              <a:rPr lang="en-US" sz="2200" dirty="0"/>
              <a:t>onboard the camera to produce</a:t>
            </a:r>
            <a:br>
              <a:rPr lang="en-US" sz="2200" dirty="0"/>
            </a:br>
            <a:r>
              <a:rPr lang="en-US" sz="2200" dirty="0"/>
              <a:t>the final sRGB output image.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686" y="1234543"/>
            <a:ext cx="7725631" cy="45745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65224" y="1515035"/>
            <a:ext cx="1246093" cy="986118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45650" y="4095443"/>
            <a:ext cx="1104254" cy="1714632"/>
            <a:chOff x="4445650" y="4095443"/>
            <a:chExt cx="1104254" cy="1714632"/>
          </a:xfrm>
        </p:grpSpPr>
        <p:sp>
          <p:nvSpPr>
            <p:cNvPr id="10" name="Rectangle 9"/>
            <p:cNvSpPr/>
            <p:nvPr/>
          </p:nvSpPr>
          <p:spPr>
            <a:xfrm>
              <a:off x="4445651" y="4095443"/>
              <a:ext cx="1048557" cy="7374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01347" y="4435504"/>
              <a:ext cx="1048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r</a:t>
              </a:r>
              <a:r>
                <a:rPr lang="en-CA" dirty="0" smtClean="0">
                  <a:solidFill>
                    <a:srgbClr val="FF0000"/>
                  </a:solidFill>
                </a:rPr>
                <a:t>aw-RGB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6147" y="5440743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>
                  <a:solidFill>
                    <a:srgbClr val="FF0000"/>
                  </a:solidFill>
                </a:rPr>
                <a:t>s</a:t>
              </a:r>
              <a:r>
                <a:rPr lang="en-CA" dirty="0" err="1" smtClean="0">
                  <a:solidFill>
                    <a:srgbClr val="FF0000"/>
                  </a:solidFill>
                </a:rPr>
                <a:t>RGB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45650" y="5029161"/>
              <a:ext cx="1048557" cy="7374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07950" y="3314700"/>
            <a:ext cx="368300" cy="20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706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White balance is called </a:t>
            </a:r>
            <a:r>
              <a:rPr lang="en-US" sz="4000" b="1" dirty="0" smtClean="0"/>
              <a:t>computational </a:t>
            </a:r>
            <a:r>
              <a:rPr lang="en-US" sz="4000" b="1" dirty="0" err="1"/>
              <a:t>c</a:t>
            </a:r>
            <a:r>
              <a:rPr lang="en-US" sz="4000" b="1" dirty="0" err="1" smtClean="0"/>
              <a:t>olour</a:t>
            </a:r>
            <a:r>
              <a:rPr lang="en-US" sz="4000" b="1" dirty="0" smtClean="0"/>
              <a:t> constancy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 computer vision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3" y="1830014"/>
            <a:ext cx="2898667" cy="3862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83" y="1875737"/>
            <a:ext cx="2898667" cy="3862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43" y="1875734"/>
            <a:ext cx="2898666" cy="3862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5186" y="5154166"/>
            <a:ext cx="8901628" cy="1077218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White balance is applied to remove the </a:t>
            </a:r>
            <a:r>
              <a:rPr lang="en-US" sz="3200" b="1" dirty="0" err="1" smtClean="0"/>
              <a:t>colour</a:t>
            </a:r>
            <a:r>
              <a:rPr lang="en-US" sz="3200" b="1" dirty="0" smtClean="0"/>
              <a:t> cast caused by the scene illumination.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011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951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Illumination estimation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0037" y="4954386"/>
            <a:ext cx="2177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r</a:t>
            </a:r>
            <a:r>
              <a:rPr lang="en-CA" sz="2000" dirty="0" smtClean="0"/>
              <a:t>aw-RGB </a:t>
            </a:r>
            <a:r>
              <a:rPr lang="en-CA" sz="2000" dirty="0"/>
              <a:t>image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824"/>
          <a:stretch/>
        </p:blipFill>
        <p:spPr>
          <a:xfrm>
            <a:off x="343599" y="1438543"/>
            <a:ext cx="3466401" cy="353859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013915" y="1495040"/>
            <a:ext cx="3395416" cy="3467047"/>
            <a:chOff x="4013915" y="1726397"/>
            <a:chExt cx="3395416" cy="3467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872319" y="1726397"/>
                  <a:ext cx="253701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400" dirty="0" smtClean="0"/>
                    <a:t>Sensor's</a:t>
                  </a:r>
                  <a:br>
                    <a:rPr lang="en-CA" sz="2400" dirty="0" smtClean="0"/>
                  </a:br>
                  <a:r>
                    <a:rPr lang="en-CA" sz="2400" dirty="0" smtClean="0"/>
                    <a:t>response to illumination (</a:t>
                  </a:r>
                  <a14:m>
                    <m:oMath xmlns:m="http://schemas.openxmlformats.org/officeDocument/2006/math">
                      <m:r>
                        <a:rPr lang="en-CA" sz="2400" i="1"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CA" sz="2400" dirty="0" smtClean="0"/>
                    <a:t>)</a:t>
                  </a:r>
                  <a:endParaRPr lang="en-CA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2319" y="1726397"/>
                  <a:ext cx="2537012" cy="1200329"/>
                </a:xfrm>
                <a:prstGeom prst="rect">
                  <a:avLst/>
                </a:prstGeom>
                <a:blipFill>
                  <a:blip r:embed="rId4"/>
                  <a:stretch>
                    <a:fillRect t="-4061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/>
            <p:nvPr/>
          </p:nvGrpSpPr>
          <p:grpSpPr>
            <a:xfrm>
              <a:off x="4013915" y="2947702"/>
              <a:ext cx="3166027" cy="2245742"/>
              <a:chOff x="4013915" y="2947702"/>
              <a:chExt cx="3166027" cy="224574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638800" y="2947702"/>
                <a:ext cx="914400" cy="914400"/>
              </a:xfrm>
              <a:prstGeom prst="rect">
                <a:avLst/>
              </a:prstGeom>
              <a:solidFill>
                <a:srgbClr val="9EFFF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4013915" y="3205434"/>
                <a:ext cx="485132" cy="398033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781094" y="4009434"/>
                    <a:ext cx="1398848" cy="1068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CA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CA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sz="2400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CA" sz="2400" b="0" i="1" dirty="0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2400" i="1" dirty="0">
                                        <a:latin typeface="Cambria Math" panose="02040503050406030204" pitchFamily="18" charset="0"/>
                                      </a:rPr>
                                      <m:t>0.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sz="24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.8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CA" sz="24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1094" y="4009434"/>
                    <a:ext cx="1398848" cy="106894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256800" y="3927264"/>
                    <a:ext cx="947712" cy="12661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CA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a14:m>
                    <a:r>
                      <a:rPr lang="en-CA" sz="2400" dirty="0" smtClean="0"/>
                      <a:t>=</a:t>
                    </a:r>
                    <a:endParaRPr lang="en-CA" sz="24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6800" y="3927264"/>
                    <a:ext cx="947712" cy="126618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70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3" name="Group 22"/>
          <p:cNvGrpSpPr/>
          <p:nvPr/>
        </p:nvGrpSpPr>
        <p:grpSpPr>
          <a:xfrm>
            <a:off x="7484165" y="1438543"/>
            <a:ext cx="4296366" cy="5210134"/>
            <a:chOff x="7484165" y="1669900"/>
            <a:chExt cx="4296366" cy="52101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33" b="507"/>
            <a:stretch/>
          </p:blipFill>
          <p:spPr>
            <a:xfrm>
              <a:off x="8110907" y="1669900"/>
              <a:ext cx="3498388" cy="35158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628571" y="5169692"/>
              <a:ext cx="315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/>
                <a:t>“White-balanced” </a:t>
              </a:r>
            </a:p>
            <a:p>
              <a:pPr algn="ctr"/>
              <a:r>
                <a:rPr lang="en-CA" sz="2000" dirty="0"/>
                <a:t>raw-RGB image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484165" y="3205885"/>
              <a:ext cx="485132" cy="398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070813" y="5791274"/>
                  <a:ext cx="3409332" cy="10887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CA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CA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𝑤𝑏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CA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𝑤𝑏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CA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𝑤𝑏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box>
                          <m:box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box>
                        <m:d>
                          <m:dPr>
                            <m:begChr m:val="["/>
                            <m:endChr m:val="]"/>
                            <m:ctrlPr>
                              <a:rPr lang="en-CA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1/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</m:mr>
                              <m:mr>
                                <m:e/>
                                <m:e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  <m:e/>
                              </m:mr>
                              <m:mr>
                                <m:e/>
                                <m:e/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1/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CA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813" y="5791274"/>
                  <a:ext cx="3409332" cy="1088760"/>
                </a:xfrm>
                <a:prstGeom prst="rect">
                  <a:avLst/>
                </a:prstGeom>
                <a:blipFill>
                  <a:blip r:embed="rId9"/>
                  <a:stretch>
                    <a:fillRect r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507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9397"/>
            <a:ext cx="10515600" cy="1325563"/>
          </a:xfrm>
        </p:spPr>
        <p:txBody>
          <a:bodyPr/>
          <a:lstStyle/>
          <a:p>
            <a:r>
              <a:rPr lang="en-US" dirty="0" smtClean="0"/>
              <a:t>Illumination estimation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0" y="2947702"/>
            <a:ext cx="914400" cy="914400"/>
          </a:xfrm>
          <a:prstGeom prst="rect">
            <a:avLst/>
          </a:prstGeom>
          <a:solidFill>
            <a:srgbClr val="5CC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150152" y="1421267"/>
            <a:ext cx="3928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00FF"/>
                </a:solidFill>
              </a:rPr>
              <a:t>Illumination</a:t>
            </a:r>
            <a:br>
              <a:rPr lang="en-CA" sz="2800" b="1" dirty="0" smtClean="0">
                <a:solidFill>
                  <a:srgbClr val="0000FF"/>
                </a:solidFill>
              </a:rPr>
            </a:br>
            <a:r>
              <a:rPr lang="en-CA" sz="2800" b="1" dirty="0" smtClean="0">
                <a:solidFill>
                  <a:srgbClr val="0000FF"/>
                </a:solidFill>
              </a:rPr>
              <a:t>estimation algorithm</a:t>
            </a:r>
            <a:endParaRPr lang="en-CA" sz="2800" b="1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15" y="2569040"/>
            <a:ext cx="1643970" cy="1643970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38800" y="4616704"/>
                <a:ext cx="947712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616704"/>
                <a:ext cx="947712" cy="1070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keyassets.timeincuk.net/inspirewp/live/wp-content/uploads/sites/13/2013/12/Nikon_D3100_White_Bal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57" y="2560338"/>
            <a:ext cx="2781203" cy="20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40037" y="4954386"/>
            <a:ext cx="2177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r</a:t>
            </a:r>
            <a:r>
              <a:rPr lang="en-CA" sz="2000" dirty="0" smtClean="0"/>
              <a:t>aw-RGB </a:t>
            </a:r>
            <a:r>
              <a:rPr lang="en-CA" sz="2000" dirty="0"/>
              <a:t>image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824"/>
          <a:stretch/>
        </p:blipFill>
        <p:spPr>
          <a:xfrm>
            <a:off x="343599" y="1438543"/>
            <a:ext cx="3466401" cy="3538594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4013915" y="2974077"/>
            <a:ext cx="485132" cy="39803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2" name="Group 31"/>
          <p:cNvGrpSpPr/>
          <p:nvPr/>
        </p:nvGrpSpPr>
        <p:grpSpPr>
          <a:xfrm>
            <a:off x="7484165" y="1438543"/>
            <a:ext cx="4296366" cy="5210134"/>
            <a:chOff x="7484165" y="1669900"/>
            <a:chExt cx="4296366" cy="521013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33" b="507"/>
            <a:stretch/>
          </p:blipFill>
          <p:spPr>
            <a:xfrm>
              <a:off x="8110907" y="1669900"/>
              <a:ext cx="3498388" cy="351584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628571" y="5169692"/>
              <a:ext cx="315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/>
                <a:t>“White-balanced” </a:t>
              </a:r>
            </a:p>
            <a:p>
              <a:pPr algn="ctr"/>
              <a:r>
                <a:rPr lang="en-CA" sz="2000" dirty="0"/>
                <a:t>raw-RGB image</a:t>
              </a: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7484165" y="3205885"/>
              <a:ext cx="485132" cy="398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070813" y="5791274"/>
                  <a:ext cx="3409332" cy="10887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CA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CA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𝑤𝑏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CA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𝑤𝑏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CA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𝑤𝑏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box>
                          <m:box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box>
                        <m:d>
                          <m:dPr>
                            <m:begChr m:val="["/>
                            <m:endChr m:val="]"/>
                            <m:ctrlPr>
                              <a:rPr lang="en-CA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1/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</m:mr>
                              <m:mr>
                                <m:e/>
                                <m:e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  <m:e/>
                              </m:mr>
                              <m:mr>
                                <m:e/>
                                <m:e/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1/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CA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813" y="5791274"/>
                  <a:ext cx="3409332" cy="1088760"/>
                </a:xfrm>
                <a:prstGeom prst="rect">
                  <a:avLst/>
                </a:prstGeom>
                <a:blipFill>
                  <a:blip r:embed="rId9"/>
                  <a:stretch>
                    <a:fillRect r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134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329"/>
            <a:ext cx="12192000" cy="1325563"/>
          </a:xfrm>
        </p:spPr>
        <p:txBody>
          <a:bodyPr/>
          <a:lstStyle/>
          <a:p>
            <a:r>
              <a:rPr lang="en-CA" dirty="0" smtClean="0"/>
              <a:t>White balance is applied to raw-RGB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107"/>
            <a:ext cx="4028434" cy="2320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045" y="1694330"/>
            <a:ext cx="3935505" cy="144655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When we capture a photograph.</a:t>
            </a:r>
          </a:p>
          <a:p>
            <a:r>
              <a:rPr lang="en-US" sz="2200" dirty="0"/>
              <a:t>A number of steps are applied</a:t>
            </a:r>
            <a:br>
              <a:rPr lang="en-US" sz="2200" dirty="0"/>
            </a:br>
            <a:r>
              <a:rPr lang="en-US" sz="2200" dirty="0"/>
              <a:t>onboard the camera to produce</a:t>
            </a:r>
            <a:br>
              <a:rPr lang="en-US" sz="2200" dirty="0"/>
            </a:br>
            <a:r>
              <a:rPr lang="en-US" sz="2200" dirty="0"/>
              <a:t>the final sRGB output image.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686" y="1234543"/>
            <a:ext cx="7725631" cy="45745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65224" y="1515035"/>
            <a:ext cx="1246093" cy="986118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5651" y="4095443"/>
            <a:ext cx="1048557" cy="7374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01347" y="4435504"/>
            <a:ext cx="104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</a:t>
            </a:r>
            <a:r>
              <a:rPr lang="en-CA" dirty="0" smtClean="0">
                <a:solidFill>
                  <a:srgbClr val="FF0000"/>
                </a:solidFill>
              </a:rPr>
              <a:t>aw-RGB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6147" y="544074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rgbClr val="FF0000"/>
                </a:solidFill>
              </a:rPr>
              <a:t>s</a:t>
            </a:r>
            <a:r>
              <a:rPr lang="en-CA" dirty="0" err="1" smtClean="0">
                <a:solidFill>
                  <a:srgbClr val="FF0000"/>
                </a:solidFill>
              </a:rPr>
              <a:t>RGB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5650" y="5029161"/>
            <a:ext cx="1048557" cy="7374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/>
      <p:bldP spid="11" grpId="1"/>
      <p:bldP spid="1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793" y="-17012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Illumination estimation methods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81567" y="1424943"/>
            <a:ext cx="912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Two main approaches to illumination estimation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69234" y="2093519"/>
            <a:ext cx="4761175" cy="4938166"/>
            <a:chOff x="769234" y="2093519"/>
            <a:chExt cx="4761175" cy="4938166"/>
          </a:xfrm>
        </p:grpSpPr>
        <p:sp>
          <p:nvSpPr>
            <p:cNvPr id="16" name="TextBox 15"/>
            <p:cNvSpPr txBox="1"/>
            <p:nvPr/>
          </p:nvSpPr>
          <p:spPr>
            <a:xfrm>
              <a:off x="769234" y="2938257"/>
              <a:ext cx="4761175" cy="409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Sensor-independent approaches</a:t>
              </a:r>
            </a:p>
            <a:p>
              <a:endParaRPr lang="en-US" sz="2400" dirty="0" smtClean="0"/>
            </a:p>
            <a:p>
              <a:r>
                <a:rPr lang="en-US" sz="2400" i="1" dirty="0" smtClean="0"/>
                <a:t>Rely on image </a:t>
              </a:r>
              <a:r>
                <a:rPr lang="en-US" sz="2400" i="1" dirty="0" err="1" smtClean="0"/>
                <a:t>colour</a:t>
              </a:r>
              <a:r>
                <a:rPr lang="en-US" sz="2400" i="1" dirty="0" smtClean="0"/>
                <a:t> statistics.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Grey-world [1980]</a:t>
              </a:r>
            </a:p>
            <a:p>
              <a:r>
                <a:rPr lang="en-US" sz="2400" dirty="0" smtClean="0"/>
                <a:t>White-patch [1986]</a:t>
              </a:r>
            </a:p>
            <a:p>
              <a:r>
                <a:rPr lang="en-US" sz="2400" dirty="0" smtClean="0"/>
                <a:t>Shades-of-grey [2004]</a:t>
              </a:r>
            </a:p>
            <a:p>
              <a:r>
                <a:rPr lang="en-US" sz="2400" dirty="0"/>
                <a:t>Grey-edge [2007]</a:t>
              </a:r>
            </a:p>
            <a:p>
              <a:r>
                <a:rPr lang="en-US" sz="2400" dirty="0" err="1" smtClean="0"/>
                <a:t>PCA</a:t>
              </a:r>
              <a:r>
                <a:rPr lang="en-US" sz="2400" dirty="0" smtClean="0"/>
                <a:t> [2010]</a:t>
              </a:r>
            </a:p>
            <a:p>
              <a:r>
                <a:rPr lang="en-US" sz="2400" dirty="0" smtClean="0"/>
                <a:t>…</a:t>
              </a:r>
              <a:endParaRPr lang="en-US" sz="2400" dirty="0"/>
            </a:p>
            <a:p>
              <a:endParaRPr lang="en-US" sz="2000" dirty="0"/>
            </a:p>
          </p:txBody>
        </p:sp>
        <p:sp>
          <p:nvSpPr>
            <p:cNvPr id="26" name="Down Arrow 25"/>
            <p:cNvSpPr/>
            <p:nvPr/>
          </p:nvSpPr>
          <p:spPr>
            <a:xfrm rot="2652507">
              <a:off x="3442328" y="2093519"/>
              <a:ext cx="521210" cy="781218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6000" y="2152907"/>
            <a:ext cx="6096000" cy="4769115"/>
            <a:chOff x="6096000" y="2152907"/>
            <a:chExt cx="6096000" cy="4769115"/>
          </a:xfrm>
        </p:grpSpPr>
        <p:sp>
          <p:nvSpPr>
            <p:cNvPr id="25" name="TextBox 24"/>
            <p:cNvSpPr txBox="1"/>
            <p:nvPr/>
          </p:nvSpPr>
          <p:spPr>
            <a:xfrm>
              <a:off x="6096000" y="2951704"/>
              <a:ext cx="60960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 smtClean="0"/>
                <a:t>Sensor-dependent approaches</a:t>
              </a:r>
            </a:p>
            <a:p>
              <a:endParaRPr lang="en-US" sz="2000" dirty="0" smtClean="0"/>
            </a:p>
            <a:p>
              <a:r>
                <a:rPr lang="en-US" sz="2400" i="1" dirty="0" smtClean="0"/>
                <a:t>Learning-based approaches via training data</a:t>
              </a:r>
              <a:r>
                <a:rPr lang="en-US" sz="2400" dirty="0" smtClean="0"/>
                <a:t>.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Gamut-based [1990]</a:t>
              </a:r>
            </a:p>
            <a:p>
              <a:r>
                <a:rPr lang="en-US" sz="2400" dirty="0" smtClean="0"/>
                <a:t>Bayesian methods [2008]</a:t>
              </a:r>
            </a:p>
            <a:p>
              <a:r>
                <a:rPr lang="en-US" sz="2400" dirty="0" smtClean="0"/>
                <a:t>Bias-correction [2013]</a:t>
              </a:r>
            </a:p>
            <a:p>
              <a:r>
                <a:rPr lang="en-US" sz="2400" dirty="0" smtClean="0"/>
                <a:t>Decision-trees [2014]</a:t>
              </a:r>
            </a:p>
            <a:p>
              <a:r>
                <a:rPr lang="en-US" sz="2400" dirty="0" smtClean="0"/>
                <a:t>…</a:t>
              </a:r>
            </a:p>
            <a:p>
              <a:endParaRPr lang="en-US" sz="2000" dirty="0" smtClean="0"/>
            </a:p>
            <a:p>
              <a:endParaRPr lang="en-US" sz="2000" dirty="0"/>
            </a:p>
          </p:txBody>
        </p:sp>
        <p:sp>
          <p:nvSpPr>
            <p:cNvPr id="28" name="Down Arrow 27"/>
            <p:cNvSpPr/>
            <p:nvPr/>
          </p:nvSpPr>
          <p:spPr>
            <a:xfrm rot="18389052">
              <a:off x="7683252" y="2022903"/>
              <a:ext cx="521210" cy="781218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90593" y="4145332"/>
            <a:ext cx="5381936" cy="24006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4400" dirty="0" smtClean="0"/>
              <a:t>		</a:t>
            </a:r>
            <a:r>
              <a:rPr lang="en-US" sz="5400" i="1" dirty="0" err="1" smtClean="0"/>
              <a:t>DNNs</a:t>
            </a:r>
            <a:endParaRPr lang="en-US" sz="5400" i="1" dirty="0" smtClean="0"/>
          </a:p>
          <a:p>
            <a:r>
              <a:rPr lang="en-US" sz="2400" i="1" dirty="0" smtClean="0"/>
              <a:t>	</a:t>
            </a:r>
            <a:r>
              <a:rPr lang="en-US" sz="2400" dirty="0" smtClean="0"/>
              <a:t>[2015</a:t>
            </a:r>
            <a:r>
              <a:rPr lang="en-US" sz="2400" i="1" dirty="0" smtClean="0"/>
              <a:t> - foreseeable future</a:t>
            </a:r>
            <a:r>
              <a:rPr lang="en-US" sz="2400" dirty="0" smtClean="0"/>
              <a:t>]</a:t>
            </a:r>
            <a:endParaRPr lang="en-US" sz="3200" dirty="0"/>
          </a:p>
          <a:p>
            <a:endParaRPr lang="en-US" sz="4000" i="1" dirty="0" smtClean="0"/>
          </a:p>
        </p:txBody>
      </p:sp>
    </p:spTree>
    <p:extLst>
      <p:ext uri="{BB962C8B-B14F-4D97-AF65-F5344CB8AC3E}">
        <p14:creationId xmlns:p14="http://schemas.microsoft.com/office/powerpoint/2010/main" val="31967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1715"/>
            <a:ext cx="10515600" cy="1325563"/>
          </a:xfrm>
        </p:spPr>
        <p:txBody>
          <a:bodyPr/>
          <a:lstStyle/>
          <a:p>
            <a:r>
              <a:rPr lang="en-US" dirty="0" err="1" smtClean="0"/>
              <a:t>DNN</a:t>
            </a:r>
            <a:r>
              <a:rPr lang="en-US" dirty="0" smtClean="0"/>
              <a:t>-based approaches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14" y="1716943"/>
            <a:ext cx="2214408" cy="153723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2318442" y="1360465"/>
            <a:ext cx="2776499" cy="3385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 smtClean="0">
                <a:latin typeface="+mn-lt"/>
              </a:rPr>
              <a:t>Sensor X raw-RGB image</a:t>
            </a:r>
            <a:endParaRPr lang="en-CA" sz="1600" dirty="0"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07FF445-C327-46F6-81D3-2C830CE62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66" y="1671084"/>
            <a:ext cx="2214408" cy="1537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8734260" y="1369378"/>
            <a:ext cx="2312820" cy="3385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600" dirty="0" smtClean="0">
                <a:latin typeface="+mn-lt"/>
              </a:rPr>
              <a:t>White-balanced image</a:t>
            </a:r>
            <a:endParaRPr lang="en-CA" sz="1600" dirty="0">
              <a:latin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918447" y="2090703"/>
            <a:ext cx="842209" cy="1032099"/>
            <a:chOff x="7995546" y="2524413"/>
            <a:chExt cx="2077401" cy="2414007"/>
          </a:xfrm>
        </p:grpSpPr>
        <p:cxnSp>
          <p:nvCxnSpPr>
            <p:cNvPr id="62" name="Straight Connector 61"/>
            <p:cNvCxnSpPr>
              <a:stCxn id="64" idx="6"/>
              <a:endCxn id="68" idx="3"/>
            </p:cNvCxnSpPr>
            <p:nvPr/>
          </p:nvCxnSpPr>
          <p:spPr>
            <a:xfrm flipV="1">
              <a:off x="8752103" y="3998900"/>
              <a:ext cx="675082" cy="56124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6" idx="6"/>
              <a:endCxn id="68" idx="1"/>
            </p:cNvCxnSpPr>
            <p:nvPr/>
          </p:nvCxnSpPr>
          <p:spPr>
            <a:xfrm>
              <a:off x="8756805" y="2902692"/>
              <a:ext cx="670380" cy="561241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995546" y="4181863"/>
              <a:ext cx="756557" cy="756557"/>
            </a:xfrm>
            <a:prstGeom prst="ellipse">
              <a:avLst/>
            </a:prstGeom>
            <a:noFill/>
            <a:ln w="38100"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65" name="Oval 64"/>
            <p:cNvSpPr/>
            <p:nvPr/>
          </p:nvSpPr>
          <p:spPr>
            <a:xfrm>
              <a:off x="8209467" y="4399567"/>
              <a:ext cx="324933" cy="324933"/>
            </a:xfrm>
            <a:prstGeom prst="ellipse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66" name="Oval 65"/>
            <p:cNvSpPr/>
            <p:nvPr/>
          </p:nvSpPr>
          <p:spPr>
            <a:xfrm>
              <a:off x="8000248" y="2524413"/>
              <a:ext cx="756557" cy="756557"/>
            </a:xfrm>
            <a:prstGeom prst="ellipse">
              <a:avLst/>
            </a:prstGeom>
            <a:noFill/>
            <a:ln w="38100"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67" name="Oval 66"/>
            <p:cNvSpPr/>
            <p:nvPr/>
          </p:nvSpPr>
          <p:spPr>
            <a:xfrm>
              <a:off x="8209467" y="2742117"/>
              <a:ext cx="324933" cy="324933"/>
            </a:xfrm>
            <a:prstGeom prst="ellipse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68" name="Oval 67"/>
            <p:cNvSpPr/>
            <p:nvPr/>
          </p:nvSpPr>
          <p:spPr>
            <a:xfrm>
              <a:off x="9316390" y="3353138"/>
              <a:ext cx="756557" cy="756557"/>
            </a:xfrm>
            <a:prstGeom prst="ellipse">
              <a:avLst/>
            </a:prstGeom>
            <a:noFill/>
            <a:ln w="38100">
              <a:solidFill>
                <a:srgbClr val="0019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  <p:sp>
          <p:nvSpPr>
            <p:cNvPr id="69" name="Oval 68"/>
            <p:cNvSpPr/>
            <p:nvPr/>
          </p:nvSpPr>
          <p:spPr>
            <a:xfrm>
              <a:off x="9525608" y="3570843"/>
              <a:ext cx="324933" cy="324933"/>
            </a:xfrm>
            <a:prstGeom prst="ellipse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5F07189-8F2F-42D0-8D9B-148A1D386EFF}"/>
              </a:ext>
            </a:extLst>
          </p:cNvPr>
          <p:cNvSpPr txBox="1"/>
          <p:nvPr/>
        </p:nvSpPr>
        <p:spPr>
          <a:xfrm>
            <a:off x="5328444" y="1372319"/>
            <a:ext cx="202579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800" dirty="0" smtClean="0">
                <a:latin typeface="+mn-lt"/>
              </a:rPr>
              <a:t>DNN model</a:t>
            </a:r>
          </a:p>
          <a:p>
            <a:r>
              <a:rPr lang="en-CA" sz="1800" dirty="0" smtClean="0">
                <a:latin typeface="+mn-lt"/>
              </a:rPr>
              <a:t>for sensor X</a:t>
            </a:r>
            <a:endParaRPr lang="en-CA" sz="1800" dirty="0">
              <a:latin typeface="+mn-lt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5336450" y="2441093"/>
            <a:ext cx="325006" cy="23200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/>
          </a:p>
        </p:txBody>
      </p:sp>
      <p:sp>
        <p:nvSpPr>
          <p:cNvPr id="51" name="Right Arrow 50"/>
          <p:cNvSpPr/>
          <p:nvPr/>
        </p:nvSpPr>
        <p:spPr>
          <a:xfrm>
            <a:off x="7156732" y="2472685"/>
            <a:ext cx="325006" cy="23200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/>
          </a:p>
        </p:txBody>
      </p:sp>
      <p:grpSp>
        <p:nvGrpSpPr>
          <p:cNvPr id="86" name="Group 85"/>
          <p:cNvGrpSpPr/>
          <p:nvPr/>
        </p:nvGrpSpPr>
        <p:grpSpPr>
          <a:xfrm>
            <a:off x="1489836" y="3820534"/>
            <a:ext cx="3743955" cy="1737440"/>
            <a:chOff x="1489836" y="3820534"/>
            <a:chExt cx="3743955" cy="173744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207FF445-C327-46F6-81D3-2C830CE6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325" y="4182790"/>
              <a:ext cx="2294097" cy="137518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5F07189-8F2F-42D0-8D9B-148A1D386EFF}"/>
                </a:ext>
              </a:extLst>
            </p:cNvPr>
            <p:cNvSpPr txBox="1"/>
            <p:nvPr/>
          </p:nvSpPr>
          <p:spPr>
            <a:xfrm>
              <a:off x="2114954" y="3820534"/>
              <a:ext cx="31188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CA" sz="1600" dirty="0" smtClean="0">
                  <a:latin typeface="+mn-lt"/>
                </a:rPr>
                <a:t>Sensor Y raw-RGB image</a:t>
              </a:r>
              <a:endParaRPr lang="en-CA" sz="1600" dirty="0">
                <a:latin typeface="+mn-lt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9836" y="4401891"/>
              <a:ext cx="923104" cy="832468"/>
            </a:xfrm>
            <a:prstGeom prst="rect">
              <a:avLst/>
            </a:prstGeom>
          </p:spPr>
        </p:pic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947" y="2441093"/>
            <a:ext cx="886157" cy="878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54226" y="2053410"/>
                <a:ext cx="947712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226" y="2053410"/>
                <a:ext cx="947712" cy="10705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319374" y="3575336"/>
            <a:ext cx="7930082" cy="2792782"/>
            <a:chOff x="3319374" y="3575336"/>
            <a:chExt cx="7930082" cy="2792782"/>
          </a:xfrm>
        </p:grpSpPr>
        <p:sp>
          <p:nvSpPr>
            <p:cNvPr id="83" name="TextBox 82"/>
            <p:cNvSpPr txBox="1"/>
            <p:nvPr/>
          </p:nvSpPr>
          <p:spPr>
            <a:xfrm>
              <a:off x="3319374" y="5844898"/>
              <a:ext cx="5553251" cy="523220"/>
            </a:xfrm>
            <a:prstGeom prst="rect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DNN</a:t>
              </a:r>
              <a:r>
                <a:rPr lang="en-US" sz="2800" dirty="0" smtClean="0"/>
                <a:t> models are trained per sensor.</a:t>
              </a:r>
              <a:endParaRPr lang="en-US" sz="28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295374" y="3575336"/>
              <a:ext cx="5954082" cy="1958936"/>
              <a:chOff x="5295374" y="3575336"/>
              <a:chExt cx="5954082" cy="1958936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207FF445-C327-46F6-81D3-2C830CE62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2625" y="4159088"/>
                <a:ext cx="2294097" cy="1375184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8728868" y="3820534"/>
                <a:ext cx="252058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600" dirty="0">
                    <a:latin typeface="+mn-lt"/>
                  </a:rPr>
                  <a:t>White-balanced image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75F07189-8F2F-42D0-8D9B-148A1D386EFF}"/>
                  </a:ext>
                </a:extLst>
              </p:cNvPr>
              <p:cNvSpPr txBox="1"/>
              <p:nvPr/>
            </p:nvSpPr>
            <p:spPr>
              <a:xfrm>
                <a:off x="5295374" y="3575336"/>
                <a:ext cx="212549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sz="1800" dirty="0" smtClean="0">
                    <a:latin typeface="+mn-lt"/>
                  </a:rPr>
                  <a:t>DNN model</a:t>
                </a:r>
              </a:p>
              <a:p>
                <a:r>
                  <a:rPr lang="en-CA" sz="1800" dirty="0" smtClean="0">
                    <a:latin typeface="+mn-lt"/>
                  </a:rPr>
                  <a:t>for sensor Y</a:t>
                </a:r>
                <a:endParaRPr lang="en-CA" sz="1800" dirty="0">
                  <a:latin typeface="+mn-lt"/>
                </a:endParaRP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5463631" y="4670686"/>
                <a:ext cx="341002" cy="207545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  <p:sp>
            <p:nvSpPr>
              <p:cNvPr id="53" name="Right Arrow 52"/>
              <p:cNvSpPr/>
              <p:nvPr/>
            </p:nvSpPr>
            <p:spPr>
              <a:xfrm>
                <a:off x="7163776" y="4639135"/>
                <a:ext cx="341002" cy="207545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/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5918447" y="4293720"/>
                <a:ext cx="842209" cy="1032099"/>
                <a:chOff x="7995546" y="2524413"/>
                <a:chExt cx="2077401" cy="2414007"/>
              </a:xfrm>
            </p:grpSpPr>
            <p:cxnSp>
              <p:nvCxnSpPr>
                <p:cNvPr id="75" name="Straight Connector 74"/>
                <p:cNvCxnSpPr>
                  <a:stCxn id="77" idx="6"/>
                  <a:endCxn id="81" idx="3"/>
                </p:cNvCxnSpPr>
                <p:nvPr/>
              </p:nvCxnSpPr>
              <p:spPr>
                <a:xfrm flipV="1">
                  <a:off x="8752103" y="3998900"/>
                  <a:ext cx="675082" cy="561242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9" idx="6"/>
                  <a:endCxn id="81" idx="1"/>
                </p:cNvCxnSpPr>
                <p:nvPr/>
              </p:nvCxnSpPr>
              <p:spPr>
                <a:xfrm>
                  <a:off x="8756805" y="2902692"/>
                  <a:ext cx="670380" cy="561241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Oval 76"/>
                <p:cNvSpPr/>
                <p:nvPr/>
              </p:nvSpPr>
              <p:spPr>
                <a:xfrm>
                  <a:off x="7995546" y="4181863"/>
                  <a:ext cx="756557" cy="756557"/>
                </a:xfrm>
                <a:prstGeom prst="ellipse">
                  <a:avLst/>
                </a:prstGeom>
                <a:noFill/>
                <a:ln w="38100">
                  <a:solidFill>
                    <a:srgbClr val="00196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8209467" y="4399567"/>
                  <a:ext cx="324933" cy="324933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8000248" y="2524413"/>
                  <a:ext cx="756557" cy="756557"/>
                </a:xfrm>
                <a:prstGeom prst="ellipse">
                  <a:avLst/>
                </a:prstGeom>
                <a:noFill/>
                <a:ln w="38100">
                  <a:solidFill>
                    <a:srgbClr val="00196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8209467" y="2742117"/>
                  <a:ext cx="324933" cy="324933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9316390" y="3353138"/>
                  <a:ext cx="756557" cy="756557"/>
                </a:xfrm>
                <a:prstGeom prst="ellipse">
                  <a:avLst/>
                </a:prstGeom>
                <a:noFill/>
                <a:ln w="38100">
                  <a:solidFill>
                    <a:srgbClr val="00196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9525608" y="3570843"/>
                  <a:ext cx="324933" cy="324933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9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7454226" y="4255270"/>
                    <a:ext cx="947712" cy="10705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CA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CA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CA" sz="2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4226" y="4255270"/>
                    <a:ext cx="947712" cy="107054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829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7854</TotalTime>
  <Words>1464</Words>
  <Application>Microsoft Office PowerPoint</Application>
  <PresentationFormat>Widescreen</PresentationFormat>
  <Paragraphs>582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Gill Sans MT</vt:lpstr>
      <vt:lpstr>Segoe Script</vt:lpstr>
      <vt:lpstr>Times New Roman</vt:lpstr>
      <vt:lpstr>Office Theme</vt:lpstr>
      <vt:lpstr>Sensor-independent illumination estimation for DNN models</vt:lpstr>
      <vt:lpstr>Onboard camera processing</vt:lpstr>
      <vt:lpstr>A key routine in the pipeline is white balance</vt:lpstr>
      <vt:lpstr>White balance is called computational colour constancy in computer vision</vt:lpstr>
      <vt:lpstr>Illumination estimation</vt:lpstr>
      <vt:lpstr>Illumination estimation</vt:lpstr>
      <vt:lpstr>White balance is applied to raw-RGB</vt:lpstr>
      <vt:lpstr>Illumination estimation methods</vt:lpstr>
      <vt:lpstr>DNN-based approaches</vt:lpstr>
      <vt:lpstr>DNN-based approaches</vt:lpstr>
      <vt:lpstr>Our proposed method</vt:lpstr>
      <vt:lpstr>Overall framework and network architecture  </vt:lpstr>
      <vt:lpstr>Starting point: RGB–uv histogram block</vt:lpstr>
      <vt:lpstr>Sensor space mapping network</vt:lpstr>
      <vt:lpstr>Illumination estimation network</vt:lpstr>
      <vt:lpstr>Training and loss function</vt:lpstr>
      <vt:lpstr>Training and loss function</vt:lpstr>
      <vt:lpstr>Training and loss function</vt:lpstr>
      <vt:lpstr>Test time example #1</vt:lpstr>
      <vt:lpstr>Test time example #2</vt:lpstr>
      <vt:lpstr>Experimental results</vt:lpstr>
      <vt:lpstr>Results</vt:lpstr>
      <vt:lpstr>Results</vt:lpstr>
      <vt:lpstr>Results</vt:lpstr>
      <vt:lpstr>Summary</vt:lpstr>
      <vt:lpstr>Thank you</vt:lpstr>
    </vt:vector>
  </TitlesOfParts>
  <Company>Samsung Research America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Brown</dc:creator>
  <cp:lastModifiedBy>mahmoud afifi</cp:lastModifiedBy>
  <cp:revision>208</cp:revision>
  <dcterms:created xsi:type="dcterms:W3CDTF">2019-07-18T15:03:11Z</dcterms:created>
  <dcterms:modified xsi:type="dcterms:W3CDTF">2019-09-12T09:07:22Z</dcterms:modified>
</cp:coreProperties>
</file>